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6" r:id="rId3"/>
    <p:sldMasterId id="2147483694" r:id="rId4"/>
  </p:sldMasterIdLst>
  <p:notesMasterIdLst>
    <p:notesMasterId r:id="rId21"/>
  </p:notesMasterIdLst>
  <p:sldIdLst>
    <p:sldId id="256" r:id="rId5"/>
    <p:sldId id="274" r:id="rId6"/>
    <p:sldId id="303" r:id="rId7"/>
    <p:sldId id="295" r:id="rId8"/>
    <p:sldId id="294" r:id="rId9"/>
    <p:sldId id="268" r:id="rId10"/>
    <p:sldId id="311" r:id="rId11"/>
    <p:sldId id="266" r:id="rId12"/>
    <p:sldId id="313" r:id="rId13"/>
    <p:sldId id="314" r:id="rId14"/>
    <p:sldId id="304" r:id="rId15"/>
    <p:sldId id="312" r:id="rId16"/>
    <p:sldId id="306" r:id="rId17"/>
    <p:sldId id="286" r:id="rId18"/>
    <p:sldId id="307" r:id="rId19"/>
    <p:sldId id="309" r:id="rId20"/>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Perrin" initials="PP" lastIdx="2" clrIdx="0">
    <p:extLst>
      <p:ext uri="{19B8F6BF-5375-455C-9EA6-DF929625EA0E}">
        <p15:presenceInfo xmlns:p15="http://schemas.microsoft.com/office/powerpoint/2012/main" userId="S-1-5-21-1721254763-462695806-1538882281-39336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0000" autoAdjust="0"/>
  </p:normalViewPr>
  <p:slideViewPr>
    <p:cSldViewPr snapToGrid="0">
      <p:cViewPr varScale="1">
        <p:scale>
          <a:sx n="84" d="100"/>
          <a:sy n="84" d="100"/>
        </p:scale>
        <p:origin x="1548" y="-27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1A24E-46F0-473A-B431-BE2ACEE8793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7172A24F-83F3-4BA6-A720-7D0BB3FA9C42}">
      <dgm:prSet phldrT="[Texte]" custT="1"/>
      <dgm:spPr/>
      <dgm:t>
        <a:bodyPr/>
        <a:lstStyle/>
        <a:p>
          <a:pPr marL="0" lvl="0" indent="0" algn="ctr" defTabSz="444500">
            <a:lnSpc>
              <a:spcPct val="90000"/>
            </a:lnSpc>
            <a:spcBef>
              <a:spcPct val="0"/>
            </a:spcBef>
            <a:spcAft>
              <a:spcPct val="35000"/>
            </a:spcAft>
            <a:buNone/>
          </a:pPr>
          <a:r>
            <a:rPr lang="en-US" sz="1600" kern="1200" dirty="0" err="1">
              <a:solidFill>
                <a:prstClr val="white"/>
              </a:solidFill>
              <a:latin typeface="Corbel" panose="020B0503020204020204"/>
              <a:ea typeface="+mn-ea"/>
              <a:cs typeface="+mn-cs"/>
            </a:rPr>
            <a:t>Vérifier</a:t>
          </a:r>
          <a:r>
            <a:rPr lang="en-US" sz="1600" kern="1200" dirty="0">
              <a:solidFill>
                <a:prstClr val="white"/>
              </a:solidFill>
              <a:latin typeface="Corbel" panose="020B0503020204020204"/>
              <a:ea typeface="+mn-ea"/>
              <a:cs typeface="+mn-cs"/>
            </a:rPr>
            <a:t> les mails de la </a:t>
          </a:r>
          <a:r>
            <a:rPr lang="en-US" sz="1600" kern="1200" dirty="0" err="1">
              <a:solidFill>
                <a:prstClr val="white"/>
              </a:solidFill>
              <a:latin typeface="Corbel" panose="020B0503020204020204"/>
              <a:ea typeface="+mn-ea"/>
              <a:cs typeface="+mn-cs"/>
            </a:rPr>
            <a:t>nuit</a:t>
          </a:r>
          <a:r>
            <a:rPr lang="en-US" sz="1600" kern="1200" dirty="0">
              <a:solidFill>
                <a:prstClr val="white"/>
              </a:solidFill>
              <a:latin typeface="Corbel" panose="020B0503020204020204"/>
              <a:ea typeface="+mn-ea"/>
              <a:cs typeface="+mn-cs"/>
            </a:rPr>
            <a:t> sur mon </a:t>
          </a:r>
          <a:r>
            <a:rPr lang="en-US" sz="1600" kern="1200" dirty="0" err="1">
              <a:solidFill>
                <a:prstClr val="white"/>
              </a:solidFill>
              <a:latin typeface="Corbel" panose="020B0503020204020204"/>
              <a:ea typeface="+mn-ea"/>
              <a:cs typeface="+mn-cs"/>
            </a:rPr>
            <a:t>téléphone</a:t>
          </a:r>
          <a:endParaRPr lang="fr-FR" sz="1600" kern="1200" dirty="0">
            <a:solidFill>
              <a:prstClr val="white"/>
            </a:solidFill>
            <a:latin typeface="Corbel" panose="020B0503020204020204"/>
            <a:ea typeface="+mn-ea"/>
            <a:cs typeface="+mn-cs"/>
          </a:endParaRPr>
        </a:p>
      </dgm:t>
    </dgm:pt>
    <dgm:pt modelId="{528EA129-F9E7-457A-8434-AD3BD941A777}" type="parTrans" cxnId="{08748A67-8DAB-4A60-A850-3F7A043E2A63}">
      <dgm:prSet/>
      <dgm:spPr/>
      <dgm:t>
        <a:bodyPr/>
        <a:lstStyle/>
        <a:p>
          <a:endParaRPr lang="fr-FR" sz="1600"/>
        </a:p>
      </dgm:t>
    </dgm:pt>
    <dgm:pt modelId="{27CDFB30-86E1-4EB1-AA3C-39BE09712EA0}" type="sibTrans" cxnId="{08748A67-8DAB-4A60-A850-3F7A043E2A63}">
      <dgm:prSet custT="1"/>
      <dgm:spPr/>
      <dgm:t>
        <a:bodyPr/>
        <a:lstStyle/>
        <a:p>
          <a:endParaRPr lang="fr-FR" sz="1600"/>
        </a:p>
      </dgm:t>
    </dgm:pt>
    <dgm:pt modelId="{119637B7-6290-473F-9393-8B2779A09D3A}">
      <dgm:prSet phldrT="[Texte]" custT="1"/>
      <dgm:spPr/>
      <dgm:t>
        <a:bodyPr/>
        <a:lstStyle/>
        <a:p>
          <a:pPr marL="0" lvl="0" indent="0" algn="ctr" defTabSz="444500">
            <a:lnSpc>
              <a:spcPct val="90000"/>
            </a:lnSpc>
            <a:spcBef>
              <a:spcPct val="0"/>
            </a:spcBef>
            <a:spcAft>
              <a:spcPct val="35000"/>
            </a:spcAft>
            <a:buClrTx/>
            <a:buSzTx/>
            <a:buFontTx/>
            <a:buNone/>
          </a:pPr>
          <a:r>
            <a:rPr lang="en-US" sz="1600" b="1" kern="1200" dirty="0">
              <a:solidFill>
                <a:prstClr val="white"/>
              </a:solidFill>
              <a:latin typeface="Corbel" panose="020B0503020204020204"/>
              <a:ea typeface="+mn-ea"/>
              <a:cs typeface="+mn-cs"/>
            </a:rPr>
            <a:t>Mon assistant personnel </a:t>
          </a:r>
          <a:r>
            <a:rPr lang="en-US" sz="1600" b="0" kern="1200" dirty="0">
              <a:solidFill>
                <a:prstClr val="white"/>
              </a:solidFill>
              <a:latin typeface="Corbel" panose="020B0503020204020204"/>
              <a:ea typeface="+mn-ea"/>
              <a:cs typeface="+mn-cs"/>
            </a:rPr>
            <a:t>me </a:t>
          </a:r>
          <a:r>
            <a:rPr lang="en-US" sz="1600" b="0" kern="1200" dirty="0" err="1">
              <a:solidFill>
                <a:prstClr val="white"/>
              </a:solidFill>
              <a:latin typeface="Corbel" panose="020B0503020204020204"/>
              <a:ea typeface="+mn-ea"/>
              <a:cs typeface="+mn-cs"/>
            </a:rPr>
            <a:t>donne</a:t>
          </a:r>
          <a:r>
            <a:rPr lang="en-US" sz="1600" b="0" kern="1200" dirty="0">
              <a:solidFill>
                <a:prstClr val="white"/>
              </a:solidFill>
              <a:latin typeface="Corbel" panose="020B0503020204020204"/>
              <a:ea typeface="+mn-ea"/>
              <a:cs typeface="+mn-cs"/>
            </a:rPr>
            <a:t> les RDV et les </a:t>
          </a:r>
          <a:r>
            <a:rPr lang="en-US" sz="1600" b="0" kern="1200" dirty="0" err="1">
              <a:solidFill>
                <a:prstClr val="white"/>
              </a:solidFill>
              <a:latin typeface="Corbel" panose="020B0503020204020204"/>
              <a:ea typeface="+mn-ea"/>
              <a:cs typeface="+mn-cs"/>
            </a:rPr>
            <a:t>bouchons</a:t>
          </a:r>
          <a:endParaRPr lang="fr-FR" sz="1600" b="0" kern="1200" dirty="0">
            <a:solidFill>
              <a:prstClr val="white"/>
            </a:solidFill>
            <a:latin typeface="Corbel" panose="020B0503020204020204"/>
            <a:ea typeface="+mn-ea"/>
            <a:cs typeface="+mn-cs"/>
          </a:endParaRPr>
        </a:p>
      </dgm:t>
    </dgm:pt>
    <dgm:pt modelId="{069288F0-D6B5-4437-B94E-6F68718E5B74}" type="parTrans" cxnId="{B0687F15-144E-44BE-976F-DE2EE92ECA23}">
      <dgm:prSet/>
      <dgm:spPr/>
      <dgm:t>
        <a:bodyPr/>
        <a:lstStyle/>
        <a:p>
          <a:endParaRPr lang="fr-FR" sz="1600"/>
        </a:p>
      </dgm:t>
    </dgm:pt>
    <dgm:pt modelId="{61806A66-A00E-4787-B6B9-9F255E7DF39C}" type="sibTrans" cxnId="{B0687F15-144E-44BE-976F-DE2EE92ECA23}">
      <dgm:prSet custT="1"/>
      <dgm:spPr/>
      <dgm:t>
        <a:bodyPr/>
        <a:lstStyle/>
        <a:p>
          <a:endParaRPr lang="fr-FR" sz="1600"/>
        </a:p>
      </dgm:t>
    </dgm:pt>
    <dgm:pt modelId="{FE94E8D8-E3F9-4F46-97B6-882F2EA02DB1}">
      <dgm:prSet phldrT="[Texte]" custT="1"/>
      <dgm:spPr/>
      <dgm:t>
        <a:bodyPr/>
        <a:lstStyle/>
        <a:p>
          <a:pPr marL="0" lvl="0" indent="0" algn="ctr" defTabSz="444500">
            <a:lnSpc>
              <a:spcPct val="90000"/>
            </a:lnSpc>
            <a:spcBef>
              <a:spcPct val="0"/>
            </a:spcBef>
            <a:spcAft>
              <a:spcPct val="35000"/>
            </a:spcAft>
            <a:buClrTx/>
            <a:buSzTx/>
            <a:buFontTx/>
            <a:buNone/>
          </a:pPr>
          <a:r>
            <a:rPr lang="en-US" sz="1600" b="1" kern="1200" dirty="0">
              <a:solidFill>
                <a:prstClr val="white"/>
              </a:solidFill>
              <a:latin typeface="Corbel" panose="020B0503020204020204"/>
              <a:ea typeface="+mn-ea"/>
              <a:cs typeface="+mn-cs"/>
            </a:rPr>
            <a:t>Voice recognition </a:t>
          </a:r>
          <a:r>
            <a:rPr lang="en-US" sz="1600" b="0" kern="1200" dirty="0">
              <a:solidFill>
                <a:prstClr val="white"/>
              </a:solidFill>
              <a:latin typeface="Corbel" panose="020B0503020204020204"/>
              <a:ea typeface="+mn-ea"/>
              <a:cs typeface="+mn-cs"/>
            </a:rPr>
            <a:t>: </a:t>
          </a:r>
          <a:r>
            <a:rPr lang="en-US" sz="1600" b="0" kern="1200" dirty="0" err="1">
              <a:solidFill>
                <a:prstClr val="white"/>
              </a:solidFill>
              <a:latin typeface="Corbel" panose="020B0503020204020204"/>
              <a:ea typeface="+mn-ea"/>
              <a:cs typeface="+mn-cs"/>
            </a:rPr>
            <a:t>je</a:t>
          </a:r>
          <a:r>
            <a:rPr lang="en-US" sz="1600" b="0" kern="1200" dirty="0">
              <a:solidFill>
                <a:prstClr val="white"/>
              </a:solidFill>
              <a:latin typeface="Corbel" panose="020B0503020204020204"/>
              <a:ea typeface="+mn-ea"/>
              <a:cs typeface="+mn-cs"/>
            </a:rPr>
            <a:t> </a:t>
          </a:r>
          <a:r>
            <a:rPr lang="en-US" sz="1600" b="0" kern="1200" dirty="0" err="1">
              <a:solidFill>
                <a:prstClr val="white"/>
              </a:solidFill>
              <a:latin typeface="Corbel" panose="020B0503020204020204"/>
              <a:ea typeface="+mn-ea"/>
              <a:cs typeface="+mn-cs"/>
            </a:rPr>
            <a:t>dicte</a:t>
          </a:r>
          <a:r>
            <a:rPr lang="en-US" sz="1600" b="0" kern="1200" dirty="0">
              <a:solidFill>
                <a:prstClr val="white"/>
              </a:solidFill>
              <a:latin typeface="Corbel" panose="020B0503020204020204"/>
              <a:ea typeface="+mn-ea"/>
              <a:cs typeface="+mn-cs"/>
            </a:rPr>
            <a:t> des messages sur le </a:t>
          </a:r>
          <a:r>
            <a:rPr lang="en-US" sz="1600" b="0" kern="1200" dirty="0" err="1">
              <a:solidFill>
                <a:prstClr val="white"/>
              </a:solidFill>
              <a:latin typeface="Corbel" panose="020B0503020204020204"/>
              <a:ea typeface="+mn-ea"/>
              <a:cs typeface="+mn-cs"/>
            </a:rPr>
            <a:t>trajet</a:t>
          </a:r>
          <a:r>
            <a:rPr lang="en-US" sz="1600" b="0" kern="1200" dirty="0">
              <a:solidFill>
                <a:prstClr val="white"/>
              </a:solidFill>
              <a:latin typeface="Corbel" panose="020B0503020204020204"/>
              <a:ea typeface="+mn-ea"/>
              <a:cs typeface="+mn-cs"/>
            </a:rPr>
            <a:t> </a:t>
          </a:r>
          <a:endParaRPr lang="fr-FR" sz="1600" b="0" kern="1200" dirty="0">
            <a:solidFill>
              <a:prstClr val="white"/>
            </a:solidFill>
            <a:latin typeface="Corbel" panose="020B0503020204020204"/>
            <a:ea typeface="+mn-ea"/>
            <a:cs typeface="+mn-cs"/>
          </a:endParaRPr>
        </a:p>
      </dgm:t>
    </dgm:pt>
    <dgm:pt modelId="{07A12FA7-2412-4405-8CE7-80D70B5FE9FB}" type="parTrans" cxnId="{69E7E30C-5B54-4B2F-97CB-F159B4B9CF0A}">
      <dgm:prSet/>
      <dgm:spPr/>
      <dgm:t>
        <a:bodyPr/>
        <a:lstStyle/>
        <a:p>
          <a:endParaRPr lang="fr-FR" sz="1600"/>
        </a:p>
      </dgm:t>
    </dgm:pt>
    <dgm:pt modelId="{7DCF7B33-F596-48B1-BD06-9E4F960AE55F}" type="sibTrans" cxnId="{69E7E30C-5B54-4B2F-97CB-F159B4B9CF0A}">
      <dgm:prSet custT="1"/>
      <dgm:spPr/>
      <dgm:t>
        <a:bodyPr/>
        <a:lstStyle/>
        <a:p>
          <a:endParaRPr lang="fr-FR" sz="1600"/>
        </a:p>
      </dgm:t>
    </dgm:pt>
    <dgm:pt modelId="{FAEDAA74-ADA6-438A-845F-5892663FD8BF}">
      <dgm:prSet phldrT="[Texte]" custT="1"/>
      <dgm:spPr/>
      <dgm:t>
        <a:bodyPr/>
        <a:lstStyle/>
        <a:p>
          <a:pPr marL="0" lvl="0" indent="0" algn="ctr" defTabSz="444500">
            <a:lnSpc>
              <a:spcPct val="90000"/>
            </a:lnSpc>
            <a:spcBef>
              <a:spcPct val="0"/>
            </a:spcBef>
            <a:spcAft>
              <a:spcPct val="35000"/>
            </a:spcAft>
            <a:buClrTx/>
            <a:buSzTx/>
            <a:buFontTx/>
            <a:buNone/>
          </a:pPr>
          <a:r>
            <a:rPr lang="en-US" sz="1600" b="1" kern="1200" dirty="0">
              <a:solidFill>
                <a:prstClr val="white"/>
              </a:solidFill>
              <a:latin typeface="Corbel" panose="020B0503020204020204"/>
              <a:ea typeface="+mn-ea"/>
              <a:cs typeface="+mn-cs"/>
            </a:rPr>
            <a:t>Skype meetings</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je</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parle</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je</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vois</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je</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partage</a:t>
          </a:r>
          <a:endParaRPr lang="fr-FR" sz="1600" kern="1200" dirty="0">
            <a:solidFill>
              <a:prstClr val="white"/>
            </a:solidFill>
            <a:latin typeface="Corbel" panose="020B0503020204020204"/>
            <a:ea typeface="+mn-ea"/>
            <a:cs typeface="+mn-cs"/>
          </a:endParaRPr>
        </a:p>
      </dgm:t>
    </dgm:pt>
    <dgm:pt modelId="{1B80D0E5-B3A5-4553-BEB1-6A9BEBC6B5D6}" type="parTrans" cxnId="{9E3F4F6C-F92E-418D-B4B9-44F54726D1E2}">
      <dgm:prSet/>
      <dgm:spPr/>
      <dgm:t>
        <a:bodyPr/>
        <a:lstStyle/>
        <a:p>
          <a:endParaRPr lang="fr-FR" sz="1600"/>
        </a:p>
      </dgm:t>
    </dgm:pt>
    <dgm:pt modelId="{CD7A8132-D6A2-4CDE-B194-62B9F0BB3CF9}" type="sibTrans" cxnId="{9E3F4F6C-F92E-418D-B4B9-44F54726D1E2}">
      <dgm:prSet custT="1"/>
      <dgm:spPr/>
      <dgm:t>
        <a:bodyPr/>
        <a:lstStyle/>
        <a:p>
          <a:endParaRPr lang="fr-FR" sz="1600"/>
        </a:p>
      </dgm:t>
    </dgm:pt>
    <dgm:pt modelId="{4B101727-B3B8-4E36-9704-23560C6F1169}">
      <dgm:prSet phldrT="[Texte]" custT="1"/>
      <dgm:spPr/>
      <dgm:t>
        <a:bodyPr/>
        <a:lstStyle/>
        <a:p>
          <a:r>
            <a:rPr lang="fr-FR" sz="1600" dirty="0"/>
            <a:t>Je prends des notes numériques et je les organise dans un logiciel </a:t>
          </a:r>
        </a:p>
      </dgm:t>
    </dgm:pt>
    <dgm:pt modelId="{E5063B06-614B-40D3-A7B4-66C057D2AF99}" type="parTrans" cxnId="{B246286B-6B61-4651-A333-9973CC24A0DC}">
      <dgm:prSet/>
      <dgm:spPr/>
      <dgm:t>
        <a:bodyPr/>
        <a:lstStyle/>
        <a:p>
          <a:endParaRPr lang="fr-FR" sz="1600"/>
        </a:p>
      </dgm:t>
    </dgm:pt>
    <dgm:pt modelId="{490F167A-B6E8-4D2D-A564-78C0FE716FB2}" type="sibTrans" cxnId="{B246286B-6B61-4651-A333-9973CC24A0DC}">
      <dgm:prSet custT="1"/>
      <dgm:spPr/>
      <dgm:t>
        <a:bodyPr/>
        <a:lstStyle/>
        <a:p>
          <a:endParaRPr lang="fr-FR" sz="1600"/>
        </a:p>
      </dgm:t>
    </dgm:pt>
    <dgm:pt modelId="{EF5401A1-D174-4C56-A720-F13C0ED344BE}">
      <dgm:prSet phldrT="[Texte]" custT="1"/>
      <dgm:spPr/>
      <dgm:t>
        <a:bodyPr/>
        <a:lstStyle/>
        <a:p>
          <a:r>
            <a:rPr lang="fr-FR" sz="1600" dirty="0"/>
            <a:t>Je travaille sur un </a:t>
          </a:r>
          <a:r>
            <a:rPr lang="fr-FR" sz="1600" b="1" dirty="0"/>
            <a:t>mark up a</a:t>
          </a:r>
          <a:r>
            <a:rPr lang="fr-FR" sz="1600" dirty="0"/>
            <a:t>vec mes collègues européens</a:t>
          </a:r>
        </a:p>
      </dgm:t>
    </dgm:pt>
    <dgm:pt modelId="{E679D2DE-6D1D-46D4-ADD5-FD66F7C913DB}" type="parTrans" cxnId="{C77A3D57-4A46-4634-AE57-C48CFD0EC7B6}">
      <dgm:prSet/>
      <dgm:spPr/>
      <dgm:t>
        <a:bodyPr/>
        <a:lstStyle/>
        <a:p>
          <a:endParaRPr lang="fr-FR" sz="1600"/>
        </a:p>
      </dgm:t>
    </dgm:pt>
    <dgm:pt modelId="{FC107D9D-4473-4AE7-9B93-DF0FFE2DEEED}" type="sibTrans" cxnId="{C77A3D57-4A46-4634-AE57-C48CFD0EC7B6}">
      <dgm:prSet custT="1"/>
      <dgm:spPr/>
      <dgm:t>
        <a:bodyPr/>
        <a:lstStyle/>
        <a:p>
          <a:endParaRPr lang="fr-FR" sz="1600"/>
        </a:p>
      </dgm:t>
    </dgm:pt>
    <dgm:pt modelId="{E212EEF7-FF09-4733-93B3-83F7C68EC571}">
      <dgm:prSet phldrT="[Texte]" custT="1"/>
      <dgm:spPr/>
      <dgm:t>
        <a:bodyPr/>
        <a:lstStyle/>
        <a:p>
          <a:pPr marL="0" lvl="0" indent="0" algn="ctr" defTabSz="444500">
            <a:lnSpc>
              <a:spcPct val="90000"/>
            </a:lnSpc>
            <a:spcBef>
              <a:spcPct val="0"/>
            </a:spcBef>
            <a:spcAft>
              <a:spcPct val="35000"/>
            </a:spcAft>
            <a:buNone/>
          </a:pPr>
          <a:r>
            <a:rPr lang="en-US" sz="1600" b="1" kern="1200" dirty="0" err="1">
              <a:solidFill>
                <a:prstClr val="white"/>
              </a:solidFill>
              <a:latin typeface="Corbel" panose="020B0503020204020204"/>
              <a:ea typeface="+mn-ea"/>
              <a:cs typeface="+mn-cs"/>
            </a:rPr>
            <a:t>Accès</a:t>
          </a:r>
          <a:r>
            <a:rPr lang="en-US" sz="1600" b="1" kern="1200" dirty="0">
              <a:solidFill>
                <a:prstClr val="white"/>
              </a:solidFill>
              <a:latin typeface="Corbel" panose="020B0503020204020204"/>
              <a:ea typeface="+mn-ea"/>
              <a:cs typeface="+mn-cs"/>
            </a:rPr>
            <a:t> à distance à </a:t>
          </a:r>
          <a:r>
            <a:rPr lang="en-US" sz="1600" b="0" kern="1200" dirty="0" err="1">
              <a:solidFill>
                <a:prstClr val="white"/>
              </a:solidFill>
              <a:latin typeface="Corbel" panose="020B0503020204020204"/>
              <a:ea typeface="+mn-ea"/>
              <a:cs typeface="+mn-cs"/>
            </a:rPr>
            <a:t>mes</a:t>
          </a:r>
          <a:r>
            <a:rPr lang="en-US" sz="1600" b="0" kern="1200" dirty="0">
              <a:solidFill>
                <a:prstClr val="white"/>
              </a:solidFill>
              <a:latin typeface="Corbel" panose="020B0503020204020204"/>
              <a:ea typeface="+mn-ea"/>
              <a:cs typeface="+mn-cs"/>
            </a:rPr>
            <a:t> dossiers </a:t>
          </a:r>
          <a:r>
            <a:rPr lang="en-US" sz="1600" b="0" kern="1200" dirty="0" err="1">
              <a:solidFill>
                <a:prstClr val="white"/>
              </a:solidFill>
              <a:latin typeface="Corbel" panose="020B0503020204020204"/>
              <a:ea typeface="+mn-ea"/>
              <a:cs typeface="+mn-cs"/>
            </a:rPr>
            <a:t>depuis</a:t>
          </a:r>
          <a:r>
            <a:rPr lang="en-US" sz="1600" b="0" kern="1200" dirty="0">
              <a:solidFill>
                <a:prstClr val="white"/>
              </a:solidFill>
              <a:latin typeface="Corbel" panose="020B0503020204020204"/>
              <a:ea typeface="+mn-ea"/>
              <a:cs typeface="+mn-cs"/>
            </a:rPr>
            <a:t> la </a:t>
          </a:r>
          <a:r>
            <a:rPr lang="en-US" sz="1600" b="0" kern="1200" dirty="0" err="1">
              <a:solidFill>
                <a:prstClr val="white"/>
              </a:solidFill>
              <a:latin typeface="Corbel" panose="020B0503020204020204"/>
              <a:ea typeface="+mn-ea"/>
              <a:cs typeface="+mn-cs"/>
            </a:rPr>
            <a:t>maison</a:t>
          </a:r>
          <a:endParaRPr lang="fr-FR" sz="1600" b="0" kern="1200" dirty="0">
            <a:solidFill>
              <a:prstClr val="white"/>
            </a:solidFill>
            <a:latin typeface="Corbel" panose="020B0503020204020204"/>
            <a:ea typeface="+mn-ea"/>
            <a:cs typeface="+mn-cs"/>
          </a:endParaRPr>
        </a:p>
      </dgm:t>
    </dgm:pt>
    <dgm:pt modelId="{121324E7-88D7-4738-8AFD-2E112263C49A}" type="parTrans" cxnId="{186F38E8-6D00-495A-A7FC-4D6785139017}">
      <dgm:prSet/>
      <dgm:spPr/>
      <dgm:t>
        <a:bodyPr/>
        <a:lstStyle/>
        <a:p>
          <a:endParaRPr lang="fr-FR" sz="1600"/>
        </a:p>
      </dgm:t>
    </dgm:pt>
    <dgm:pt modelId="{24695DFE-F058-4711-9CAD-D49B9DF672A6}" type="sibTrans" cxnId="{186F38E8-6D00-495A-A7FC-4D6785139017}">
      <dgm:prSet custT="1"/>
      <dgm:spPr/>
      <dgm:t>
        <a:bodyPr/>
        <a:lstStyle/>
        <a:p>
          <a:endParaRPr lang="fr-FR" sz="1600"/>
        </a:p>
      </dgm:t>
    </dgm:pt>
    <dgm:pt modelId="{87539BEF-8AF0-413E-8F1E-55E5ABC5B060}" type="pres">
      <dgm:prSet presAssocID="{1DB1A24E-46F0-473A-B431-BE2ACEE8793D}" presName="cycle" presStyleCnt="0">
        <dgm:presLayoutVars>
          <dgm:dir/>
          <dgm:resizeHandles val="exact"/>
        </dgm:presLayoutVars>
      </dgm:prSet>
      <dgm:spPr/>
    </dgm:pt>
    <dgm:pt modelId="{48BA36A2-C74D-4C87-89FC-F5A28ED9FD0D}" type="pres">
      <dgm:prSet presAssocID="{7172A24F-83F3-4BA6-A720-7D0BB3FA9C42}" presName="node" presStyleLbl="node1" presStyleIdx="0" presStyleCnt="7">
        <dgm:presLayoutVars>
          <dgm:bulletEnabled val="1"/>
        </dgm:presLayoutVars>
      </dgm:prSet>
      <dgm:spPr/>
    </dgm:pt>
    <dgm:pt modelId="{B93E9850-EBB7-4867-96C7-C8BD0EDF838F}" type="pres">
      <dgm:prSet presAssocID="{27CDFB30-86E1-4EB1-AA3C-39BE09712EA0}" presName="sibTrans" presStyleLbl="sibTrans2D1" presStyleIdx="0" presStyleCnt="7"/>
      <dgm:spPr/>
    </dgm:pt>
    <dgm:pt modelId="{AB9DFF9F-116C-4072-80AD-A2C6055B1690}" type="pres">
      <dgm:prSet presAssocID="{27CDFB30-86E1-4EB1-AA3C-39BE09712EA0}" presName="connectorText" presStyleLbl="sibTrans2D1" presStyleIdx="0" presStyleCnt="7"/>
      <dgm:spPr/>
    </dgm:pt>
    <dgm:pt modelId="{4111D405-9465-4693-BF44-93C6BA790AA4}" type="pres">
      <dgm:prSet presAssocID="{119637B7-6290-473F-9393-8B2779A09D3A}" presName="node" presStyleLbl="node1" presStyleIdx="1" presStyleCnt="7">
        <dgm:presLayoutVars>
          <dgm:bulletEnabled val="1"/>
        </dgm:presLayoutVars>
      </dgm:prSet>
      <dgm:spPr/>
    </dgm:pt>
    <dgm:pt modelId="{EFCC9B6B-E7B3-4406-AD74-F2F8073668E3}" type="pres">
      <dgm:prSet presAssocID="{61806A66-A00E-4787-B6B9-9F255E7DF39C}" presName="sibTrans" presStyleLbl="sibTrans2D1" presStyleIdx="1" presStyleCnt="7"/>
      <dgm:spPr/>
    </dgm:pt>
    <dgm:pt modelId="{D957209F-C610-46AD-9E5D-1519A84DC97E}" type="pres">
      <dgm:prSet presAssocID="{61806A66-A00E-4787-B6B9-9F255E7DF39C}" presName="connectorText" presStyleLbl="sibTrans2D1" presStyleIdx="1" presStyleCnt="7"/>
      <dgm:spPr/>
    </dgm:pt>
    <dgm:pt modelId="{267FF7CE-56FF-46C0-A9BC-5509A20EC9BD}" type="pres">
      <dgm:prSet presAssocID="{FE94E8D8-E3F9-4F46-97B6-882F2EA02DB1}" presName="node" presStyleLbl="node1" presStyleIdx="2" presStyleCnt="7">
        <dgm:presLayoutVars>
          <dgm:bulletEnabled val="1"/>
        </dgm:presLayoutVars>
      </dgm:prSet>
      <dgm:spPr/>
    </dgm:pt>
    <dgm:pt modelId="{7D922245-2D5F-43BC-BC36-CE81DBD4C891}" type="pres">
      <dgm:prSet presAssocID="{7DCF7B33-F596-48B1-BD06-9E4F960AE55F}" presName="sibTrans" presStyleLbl="sibTrans2D1" presStyleIdx="2" presStyleCnt="7"/>
      <dgm:spPr/>
    </dgm:pt>
    <dgm:pt modelId="{71D2F747-32DA-4886-9E6F-BB630FBAB7DD}" type="pres">
      <dgm:prSet presAssocID="{7DCF7B33-F596-48B1-BD06-9E4F960AE55F}" presName="connectorText" presStyleLbl="sibTrans2D1" presStyleIdx="2" presStyleCnt="7"/>
      <dgm:spPr/>
    </dgm:pt>
    <dgm:pt modelId="{23199C05-A175-471B-BE7E-C64FE7C2F64F}" type="pres">
      <dgm:prSet presAssocID="{FAEDAA74-ADA6-438A-845F-5892663FD8BF}" presName="node" presStyleLbl="node1" presStyleIdx="3" presStyleCnt="7">
        <dgm:presLayoutVars>
          <dgm:bulletEnabled val="1"/>
        </dgm:presLayoutVars>
      </dgm:prSet>
      <dgm:spPr/>
    </dgm:pt>
    <dgm:pt modelId="{A2DDF215-BE17-4522-BA49-8CD900285541}" type="pres">
      <dgm:prSet presAssocID="{CD7A8132-D6A2-4CDE-B194-62B9F0BB3CF9}" presName="sibTrans" presStyleLbl="sibTrans2D1" presStyleIdx="3" presStyleCnt="7"/>
      <dgm:spPr/>
    </dgm:pt>
    <dgm:pt modelId="{4F15FF2E-D7BA-4ECE-B36C-E4388FE50341}" type="pres">
      <dgm:prSet presAssocID="{CD7A8132-D6A2-4CDE-B194-62B9F0BB3CF9}" presName="connectorText" presStyleLbl="sibTrans2D1" presStyleIdx="3" presStyleCnt="7"/>
      <dgm:spPr/>
    </dgm:pt>
    <dgm:pt modelId="{B4A486BE-D83E-434E-B7BD-4500C30AD679}" type="pres">
      <dgm:prSet presAssocID="{4B101727-B3B8-4E36-9704-23560C6F1169}" presName="node" presStyleLbl="node1" presStyleIdx="4" presStyleCnt="7">
        <dgm:presLayoutVars>
          <dgm:bulletEnabled val="1"/>
        </dgm:presLayoutVars>
      </dgm:prSet>
      <dgm:spPr/>
    </dgm:pt>
    <dgm:pt modelId="{7F124019-42C1-422D-A4CB-2EDB96A1D0ED}" type="pres">
      <dgm:prSet presAssocID="{490F167A-B6E8-4D2D-A564-78C0FE716FB2}" presName="sibTrans" presStyleLbl="sibTrans2D1" presStyleIdx="4" presStyleCnt="7"/>
      <dgm:spPr/>
    </dgm:pt>
    <dgm:pt modelId="{7875B517-B9DD-42AB-9779-DF2ED8D7AF60}" type="pres">
      <dgm:prSet presAssocID="{490F167A-B6E8-4D2D-A564-78C0FE716FB2}" presName="connectorText" presStyleLbl="sibTrans2D1" presStyleIdx="4" presStyleCnt="7"/>
      <dgm:spPr/>
    </dgm:pt>
    <dgm:pt modelId="{9E933BA4-5E05-483B-9D2D-D27E0EA13291}" type="pres">
      <dgm:prSet presAssocID="{EF5401A1-D174-4C56-A720-F13C0ED344BE}" presName="node" presStyleLbl="node1" presStyleIdx="5" presStyleCnt="7">
        <dgm:presLayoutVars>
          <dgm:bulletEnabled val="1"/>
        </dgm:presLayoutVars>
      </dgm:prSet>
      <dgm:spPr/>
    </dgm:pt>
    <dgm:pt modelId="{22F0B421-2FD6-4349-81DC-FCF9E3E1DF98}" type="pres">
      <dgm:prSet presAssocID="{FC107D9D-4473-4AE7-9B93-DF0FFE2DEEED}" presName="sibTrans" presStyleLbl="sibTrans2D1" presStyleIdx="5" presStyleCnt="7"/>
      <dgm:spPr/>
    </dgm:pt>
    <dgm:pt modelId="{D285E582-38CE-4740-98FD-44D0F3EB4ECE}" type="pres">
      <dgm:prSet presAssocID="{FC107D9D-4473-4AE7-9B93-DF0FFE2DEEED}" presName="connectorText" presStyleLbl="sibTrans2D1" presStyleIdx="5" presStyleCnt="7"/>
      <dgm:spPr/>
    </dgm:pt>
    <dgm:pt modelId="{9DC9622A-2973-4BF7-A99E-3D549EDF7F03}" type="pres">
      <dgm:prSet presAssocID="{E212EEF7-FF09-4733-93B3-83F7C68EC571}" presName="node" presStyleLbl="node1" presStyleIdx="6" presStyleCnt="7">
        <dgm:presLayoutVars>
          <dgm:bulletEnabled val="1"/>
        </dgm:presLayoutVars>
      </dgm:prSet>
      <dgm:spPr/>
    </dgm:pt>
    <dgm:pt modelId="{D6B5267A-71C6-4F4A-A26B-9F614928A4E8}" type="pres">
      <dgm:prSet presAssocID="{24695DFE-F058-4711-9CAD-D49B9DF672A6}" presName="sibTrans" presStyleLbl="sibTrans2D1" presStyleIdx="6" presStyleCnt="7"/>
      <dgm:spPr/>
    </dgm:pt>
    <dgm:pt modelId="{85CD08C8-C868-4FEB-A643-8666F6A49F84}" type="pres">
      <dgm:prSet presAssocID="{24695DFE-F058-4711-9CAD-D49B9DF672A6}" presName="connectorText" presStyleLbl="sibTrans2D1" presStyleIdx="6" presStyleCnt="7"/>
      <dgm:spPr/>
    </dgm:pt>
  </dgm:ptLst>
  <dgm:cxnLst>
    <dgm:cxn modelId="{69E7E30C-5B54-4B2F-97CB-F159B4B9CF0A}" srcId="{1DB1A24E-46F0-473A-B431-BE2ACEE8793D}" destId="{FE94E8D8-E3F9-4F46-97B6-882F2EA02DB1}" srcOrd="2" destOrd="0" parTransId="{07A12FA7-2412-4405-8CE7-80D70B5FE9FB}" sibTransId="{7DCF7B33-F596-48B1-BD06-9E4F960AE55F}"/>
    <dgm:cxn modelId="{B0687F15-144E-44BE-976F-DE2EE92ECA23}" srcId="{1DB1A24E-46F0-473A-B431-BE2ACEE8793D}" destId="{119637B7-6290-473F-9393-8B2779A09D3A}" srcOrd="1" destOrd="0" parTransId="{069288F0-D6B5-4437-B94E-6F68718E5B74}" sibTransId="{61806A66-A00E-4787-B6B9-9F255E7DF39C}"/>
    <dgm:cxn modelId="{AE39D115-C56E-4D11-8BB9-965A64ABC3A2}" type="presOf" srcId="{490F167A-B6E8-4D2D-A564-78C0FE716FB2}" destId="{7875B517-B9DD-42AB-9779-DF2ED8D7AF60}" srcOrd="1" destOrd="0" presId="urn:microsoft.com/office/officeart/2005/8/layout/cycle2"/>
    <dgm:cxn modelId="{48B6BD1D-41C8-4596-9D95-A977BFDB850C}" type="presOf" srcId="{7DCF7B33-F596-48B1-BD06-9E4F960AE55F}" destId="{7D922245-2D5F-43BC-BC36-CE81DBD4C891}" srcOrd="0" destOrd="0" presId="urn:microsoft.com/office/officeart/2005/8/layout/cycle2"/>
    <dgm:cxn modelId="{B66A511E-A0B0-449A-A3D7-2378D932B984}" type="presOf" srcId="{CD7A8132-D6A2-4CDE-B194-62B9F0BB3CF9}" destId="{4F15FF2E-D7BA-4ECE-B36C-E4388FE50341}" srcOrd="1" destOrd="0" presId="urn:microsoft.com/office/officeart/2005/8/layout/cycle2"/>
    <dgm:cxn modelId="{064F411F-BD52-49FE-81DE-597C728EC373}" type="presOf" srcId="{CD7A8132-D6A2-4CDE-B194-62B9F0BB3CF9}" destId="{A2DDF215-BE17-4522-BA49-8CD900285541}" srcOrd="0" destOrd="0" presId="urn:microsoft.com/office/officeart/2005/8/layout/cycle2"/>
    <dgm:cxn modelId="{5B65D321-E95F-4B40-B490-9EADD382CCCB}" type="presOf" srcId="{FE94E8D8-E3F9-4F46-97B6-882F2EA02DB1}" destId="{267FF7CE-56FF-46C0-A9BC-5509A20EC9BD}" srcOrd="0" destOrd="0" presId="urn:microsoft.com/office/officeart/2005/8/layout/cycle2"/>
    <dgm:cxn modelId="{94895D2E-534B-461D-977F-3913DCAE460A}" type="presOf" srcId="{EF5401A1-D174-4C56-A720-F13C0ED344BE}" destId="{9E933BA4-5E05-483B-9D2D-D27E0EA13291}" srcOrd="0" destOrd="0" presId="urn:microsoft.com/office/officeart/2005/8/layout/cycle2"/>
    <dgm:cxn modelId="{08748A67-8DAB-4A60-A850-3F7A043E2A63}" srcId="{1DB1A24E-46F0-473A-B431-BE2ACEE8793D}" destId="{7172A24F-83F3-4BA6-A720-7D0BB3FA9C42}" srcOrd="0" destOrd="0" parTransId="{528EA129-F9E7-457A-8434-AD3BD941A777}" sibTransId="{27CDFB30-86E1-4EB1-AA3C-39BE09712EA0}"/>
    <dgm:cxn modelId="{7CA8984A-79DF-4FD3-860D-7A78AC3E1168}" type="presOf" srcId="{24695DFE-F058-4711-9CAD-D49B9DF672A6}" destId="{D6B5267A-71C6-4F4A-A26B-9F614928A4E8}" srcOrd="0" destOrd="0" presId="urn:microsoft.com/office/officeart/2005/8/layout/cycle2"/>
    <dgm:cxn modelId="{B246286B-6B61-4651-A333-9973CC24A0DC}" srcId="{1DB1A24E-46F0-473A-B431-BE2ACEE8793D}" destId="{4B101727-B3B8-4E36-9704-23560C6F1169}" srcOrd="4" destOrd="0" parTransId="{E5063B06-614B-40D3-A7B4-66C057D2AF99}" sibTransId="{490F167A-B6E8-4D2D-A564-78C0FE716FB2}"/>
    <dgm:cxn modelId="{38B4856B-45B2-4DFC-8CBC-48006B51DCD0}" type="presOf" srcId="{27CDFB30-86E1-4EB1-AA3C-39BE09712EA0}" destId="{AB9DFF9F-116C-4072-80AD-A2C6055B1690}" srcOrd="1" destOrd="0" presId="urn:microsoft.com/office/officeart/2005/8/layout/cycle2"/>
    <dgm:cxn modelId="{9E3F4F6C-F92E-418D-B4B9-44F54726D1E2}" srcId="{1DB1A24E-46F0-473A-B431-BE2ACEE8793D}" destId="{FAEDAA74-ADA6-438A-845F-5892663FD8BF}" srcOrd="3" destOrd="0" parTransId="{1B80D0E5-B3A5-4553-BEB1-6A9BEBC6B5D6}" sibTransId="{CD7A8132-D6A2-4CDE-B194-62B9F0BB3CF9}"/>
    <dgm:cxn modelId="{F899CA4C-395F-45F3-AF94-FDEA53852814}" type="presOf" srcId="{7172A24F-83F3-4BA6-A720-7D0BB3FA9C42}" destId="{48BA36A2-C74D-4C87-89FC-F5A28ED9FD0D}" srcOrd="0" destOrd="0" presId="urn:microsoft.com/office/officeart/2005/8/layout/cycle2"/>
    <dgm:cxn modelId="{983FB352-C2EB-400E-ADC2-4AC04133AABF}" type="presOf" srcId="{119637B7-6290-473F-9393-8B2779A09D3A}" destId="{4111D405-9465-4693-BF44-93C6BA790AA4}" srcOrd="0" destOrd="0" presId="urn:microsoft.com/office/officeart/2005/8/layout/cycle2"/>
    <dgm:cxn modelId="{C77A3D57-4A46-4634-AE57-C48CFD0EC7B6}" srcId="{1DB1A24E-46F0-473A-B431-BE2ACEE8793D}" destId="{EF5401A1-D174-4C56-A720-F13C0ED344BE}" srcOrd="5" destOrd="0" parTransId="{E679D2DE-6D1D-46D4-ADD5-FD66F7C913DB}" sibTransId="{FC107D9D-4473-4AE7-9B93-DF0FFE2DEEED}"/>
    <dgm:cxn modelId="{B5C4A459-3313-4194-985C-9E8B670BF1C2}" type="presOf" srcId="{490F167A-B6E8-4D2D-A564-78C0FE716FB2}" destId="{7F124019-42C1-422D-A4CB-2EDB96A1D0ED}" srcOrd="0" destOrd="0" presId="urn:microsoft.com/office/officeart/2005/8/layout/cycle2"/>
    <dgm:cxn modelId="{2C7D9A8C-C6B0-4CF5-AC58-6553E028AC92}" type="presOf" srcId="{FC107D9D-4473-4AE7-9B93-DF0FFE2DEEED}" destId="{22F0B421-2FD6-4349-81DC-FCF9E3E1DF98}" srcOrd="0" destOrd="0" presId="urn:microsoft.com/office/officeart/2005/8/layout/cycle2"/>
    <dgm:cxn modelId="{80A30B91-F8DF-48B6-B171-22DBB2EDBDBD}" type="presOf" srcId="{27CDFB30-86E1-4EB1-AA3C-39BE09712EA0}" destId="{B93E9850-EBB7-4867-96C7-C8BD0EDF838F}" srcOrd="0" destOrd="0" presId="urn:microsoft.com/office/officeart/2005/8/layout/cycle2"/>
    <dgm:cxn modelId="{20EFF893-9308-4F03-820F-24AFE5582330}" type="presOf" srcId="{1DB1A24E-46F0-473A-B431-BE2ACEE8793D}" destId="{87539BEF-8AF0-413E-8F1E-55E5ABC5B060}" srcOrd="0" destOrd="0" presId="urn:microsoft.com/office/officeart/2005/8/layout/cycle2"/>
    <dgm:cxn modelId="{4CA0A8A8-3323-4FF7-AFFD-AD4CF4018900}" type="presOf" srcId="{61806A66-A00E-4787-B6B9-9F255E7DF39C}" destId="{EFCC9B6B-E7B3-4406-AD74-F2F8073668E3}" srcOrd="0" destOrd="0" presId="urn:microsoft.com/office/officeart/2005/8/layout/cycle2"/>
    <dgm:cxn modelId="{392C62AE-F48F-4EFC-B2A4-F238D02FAACF}" type="presOf" srcId="{4B101727-B3B8-4E36-9704-23560C6F1169}" destId="{B4A486BE-D83E-434E-B7BD-4500C30AD679}" srcOrd="0" destOrd="0" presId="urn:microsoft.com/office/officeart/2005/8/layout/cycle2"/>
    <dgm:cxn modelId="{4BF529C1-C004-4F45-B7A9-D1F1D2155322}" type="presOf" srcId="{FC107D9D-4473-4AE7-9B93-DF0FFE2DEEED}" destId="{D285E582-38CE-4740-98FD-44D0F3EB4ECE}" srcOrd="1" destOrd="0" presId="urn:microsoft.com/office/officeart/2005/8/layout/cycle2"/>
    <dgm:cxn modelId="{5DAA3FD0-7551-497E-8ECA-B999E7DDD037}" type="presOf" srcId="{E212EEF7-FF09-4733-93B3-83F7C68EC571}" destId="{9DC9622A-2973-4BF7-A99E-3D549EDF7F03}" srcOrd="0" destOrd="0" presId="urn:microsoft.com/office/officeart/2005/8/layout/cycle2"/>
    <dgm:cxn modelId="{48EB04D5-3DF6-429D-BF07-DC26E2EA49D5}" type="presOf" srcId="{24695DFE-F058-4711-9CAD-D49B9DF672A6}" destId="{85CD08C8-C868-4FEB-A643-8666F6A49F84}" srcOrd="1" destOrd="0" presId="urn:microsoft.com/office/officeart/2005/8/layout/cycle2"/>
    <dgm:cxn modelId="{B910E1DC-0673-4558-BC2B-5414C933D7FE}" type="presOf" srcId="{FAEDAA74-ADA6-438A-845F-5892663FD8BF}" destId="{23199C05-A175-471B-BE7E-C64FE7C2F64F}" srcOrd="0" destOrd="0" presId="urn:microsoft.com/office/officeart/2005/8/layout/cycle2"/>
    <dgm:cxn modelId="{186F38E8-6D00-495A-A7FC-4D6785139017}" srcId="{1DB1A24E-46F0-473A-B431-BE2ACEE8793D}" destId="{E212EEF7-FF09-4733-93B3-83F7C68EC571}" srcOrd="6" destOrd="0" parTransId="{121324E7-88D7-4738-8AFD-2E112263C49A}" sibTransId="{24695DFE-F058-4711-9CAD-D49B9DF672A6}"/>
    <dgm:cxn modelId="{EADCC3EA-FA49-44E2-A198-C1D82EB6FF70}" type="presOf" srcId="{7DCF7B33-F596-48B1-BD06-9E4F960AE55F}" destId="{71D2F747-32DA-4886-9E6F-BB630FBAB7DD}" srcOrd="1" destOrd="0" presId="urn:microsoft.com/office/officeart/2005/8/layout/cycle2"/>
    <dgm:cxn modelId="{979B68F9-D5D6-4FA8-A384-D85619733FCC}" type="presOf" srcId="{61806A66-A00E-4787-B6B9-9F255E7DF39C}" destId="{D957209F-C610-46AD-9E5D-1519A84DC97E}" srcOrd="1" destOrd="0" presId="urn:microsoft.com/office/officeart/2005/8/layout/cycle2"/>
    <dgm:cxn modelId="{D7811D74-F301-4DE3-9ECB-FD3EB4776CFA}" type="presParOf" srcId="{87539BEF-8AF0-413E-8F1E-55E5ABC5B060}" destId="{48BA36A2-C74D-4C87-89FC-F5A28ED9FD0D}" srcOrd="0" destOrd="0" presId="urn:microsoft.com/office/officeart/2005/8/layout/cycle2"/>
    <dgm:cxn modelId="{AC4DB3F1-FB33-4F70-A7C4-C7C3425A7A8E}" type="presParOf" srcId="{87539BEF-8AF0-413E-8F1E-55E5ABC5B060}" destId="{B93E9850-EBB7-4867-96C7-C8BD0EDF838F}" srcOrd="1" destOrd="0" presId="urn:microsoft.com/office/officeart/2005/8/layout/cycle2"/>
    <dgm:cxn modelId="{CD769626-AF48-4A36-9458-D950DED9EFEC}" type="presParOf" srcId="{B93E9850-EBB7-4867-96C7-C8BD0EDF838F}" destId="{AB9DFF9F-116C-4072-80AD-A2C6055B1690}" srcOrd="0" destOrd="0" presId="urn:microsoft.com/office/officeart/2005/8/layout/cycle2"/>
    <dgm:cxn modelId="{AD714D08-CF9B-49B8-BA05-ACEA81AAFCD6}" type="presParOf" srcId="{87539BEF-8AF0-413E-8F1E-55E5ABC5B060}" destId="{4111D405-9465-4693-BF44-93C6BA790AA4}" srcOrd="2" destOrd="0" presId="urn:microsoft.com/office/officeart/2005/8/layout/cycle2"/>
    <dgm:cxn modelId="{FB78CF1A-4079-4968-858F-DBDBBAE21515}" type="presParOf" srcId="{87539BEF-8AF0-413E-8F1E-55E5ABC5B060}" destId="{EFCC9B6B-E7B3-4406-AD74-F2F8073668E3}" srcOrd="3" destOrd="0" presId="urn:microsoft.com/office/officeart/2005/8/layout/cycle2"/>
    <dgm:cxn modelId="{F0B64024-1B58-4760-9AA7-C00EF81E902E}" type="presParOf" srcId="{EFCC9B6B-E7B3-4406-AD74-F2F8073668E3}" destId="{D957209F-C610-46AD-9E5D-1519A84DC97E}" srcOrd="0" destOrd="0" presId="urn:microsoft.com/office/officeart/2005/8/layout/cycle2"/>
    <dgm:cxn modelId="{6FA8F1BA-E51C-4DF1-8337-0748E4FF49D0}" type="presParOf" srcId="{87539BEF-8AF0-413E-8F1E-55E5ABC5B060}" destId="{267FF7CE-56FF-46C0-A9BC-5509A20EC9BD}" srcOrd="4" destOrd="0" presId="urn:microsoft.com/office/officeart/2005/8/layout/cycle2"/>
    <dgm:cxn modelId="{FDEB86BE-BCF4-42DC-9FD5-243094480AF6}" type="presParOf" srcId="{87539BEF-8AF0-413E-8F1E-55E5ABC5B060}" destId="{7D922245-2D5F-43BC-BC36-CE81DBD4C891}" srcOrd="5" destOrd="0" presId="urn:microsoft.com/office/officeart/2005/8/layout/cycle2"/>
    <dgm:cxn modelId="{17921581-5333-4602-917C-DA11CDE41534}" type="presParOf" srcId="{7D922245-2D5F-43BC-BC36-CE81DBD4C891}" destId="{71D2F747-32DA-4886-9E6F-BB630FBAB7DD}" srcOrd="0" destOrd="0" presId="urn:microsoft.com/office/officeart/2005/8/layout/cycle2"/>
    <dgm:cxn modelId="{FA9ECE2D-81EE-40B2-96DA-FC9D337DE93A}" type="presParOf" srcId="{87539BEF-8AF0-413E-8F1E-55E5ABC5B060}" destId="{23199C05-A175-471B-BE7E-C64FE7C2F64F}" srcOrd="6" destOrd="0" presId="urn:microsoft.com/office/officeart/2005/8/layout/cycle2"/>
    <dgm:cxn modelId="{30538E68-2EF8-4D11-A050-FA795AA7525E}" type="presParOf" srcId="{87539BEF-8AF0-413E-8F1E-55E5ABC5B060}" destId="{A2DDF215-BE17-4522-BA49-8CD900285541}" srcOrd="7" destOrd="0" presId="urn:microsoft.com/office/officeart/2005/8/layout/cycle2"/>
    <dgm:cxn modelId="{BF8E05EB-D6D5-4FFD-9C7A-E14A33831D99}" type="presParOf" srcId="{A2DDF215-BE17-4522-BA49-8CD900285541}" destId="{4F15FF2E-D7BA-4ECE-B36C-E4388FE50341}" srcOrd="0" destOrd="0" presId="urn:microsoft.com/office/officeart/2005/8/layout/cycle2"/>
    <dgm:cxn modelId="{DF9FE12D-55A2-44E5-85F5-E70A591D51F8}" type="presParOf" srcId="{87539BEF-8AF0-413E-8F1E-55E5ABC5B060}" destId="{B4A486BE-D83E-434E-B7BD-4500C30AD679}" srcOrd="8" destOrd="0" presId="urn:microsoft.com/office/officeart/2005/8/layout/cycle2"/>
    <dgm:cxn modelId="{0449DA15-41C1-478C-8FB6-8296FC7319CE}" type="presParOf" srcId="{87539BEF-8AF0-413E-8F1E-55E5ABC5B060}" destId="{7F124019-42C1-422D-A4CB-2EDB96A1D0ED}" srcOrd="9" destOrd="0" presId="urn:microsoft.com/office/officeart/2005/8/layout/cycle2"/>
    <dgm:cxn modelId="{F658B39D-06EC-4197-BFB9-4872860A4B83}" type="presParOf" srcId="{7F124019-42C1-422D-A4CB-2EDB96A1D0ED}" destId="{7875B517-B9DD-42AB-9779-DF2ED8D7AF60}" srcOrd="0" destOrd="0" presId="urn:microsoft.com/office/officeart/2005/8/layout/cycle2"/>
    <dgm:cxn modelId="{0682C6B2-8506-4625-81CA-2303959E821C}" type="presParOf" srcId="{87539BEF-8AF0-413E-8F1E-55E5ABC5B060}" destId="{9E933BA4-5E05-483B-9D2D-D27E0EA13291}" srcOrd="10" destOrd="0" presId="urn:microsoft.com/office/officeart/2005/8/layout/cycle2"/>
    <dgm:cxn modelId="{02613D8E-ECCF-4194-AB38-42622904E4F6}" type="presParOf" srcId="{87539BEF-8AF0-413E-8F1E-55E5ABC5B060}" destId="{22F0B421-2FD6-4349-81DC-FCF9E3E1DF98}" srcOrd="11" destOrd="0" presId="urn:microsoft.com/office/officeart/2005/8/layout/cycle2"/>
    <dgm:cxn modelId="{5DDD1B5E-0AAF-4A48-8F52-2D7E0DADA7AD}" type="presParOf" srcId="{22F0B421-2FD6-4349-81DC-FCF9E3E1DF98}" destId="{D285E582-38CE-4740-98FD-44D0F3EB4ECE}" srcOrd="0" destOrd="0" presId="urn:microsoft.com/office/officeart/2005/8/layout/cycle2"/>
    <dgm:cxn modelId="{90AF3780-82EA-4F4B-B52C-01E13D33D368}" type="presParOf" srcId="{87539BEF-8AF0-413E-8F1E-55E5ABC5B060}" destId="{9DC9622A-2973-4BF7-A99E-3D549EDF7F03}" srcOrd="12" destOrd="0" presId="urn:microsoft.com/office/officeart/2005/8/layout/cycle2"/>
    <dgm:cxn modelId="{2F5AD0AD-B74C-4D99-9827-368189DC681A}" type="presParOf" srcId="{87539BEF-8AF0-413E-8F1E-55E5ABC5B060}" destId="{D6B5267A-71C6-4F4A-A26B-9F614928A4E8}" srcOrd="13" destOrd="0" presId="urn:microsoft.com/office/officeart/2005/8/layout/cycle2"/>
    <dgm:cxn modelId="{F313A66F-59BD-49A1-8B2C-0C3A4551C6ED}" type="presParOf" srcId="{D6B5267A-71C6-4F4A-A26B-9F614928A4E8}" destId="{85CD08C8-C868-4FEB-A643-8666F6A49F84}" srcOrd="0" destOrd="0" presId="urn:microsoft.com/office/officeart/2005/8/layout/cycle2"/>
  </dgm:cxnLst>
  <dgm:bg>
    <a:solidFill>
      <a:srgbClr val="0070C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A36A2-C74D-4C87-89FC-F5A28ED9FD0D}">
      <dsp:nvSpPr>
        <dsp:cNvPr id="0" name=""/>
        <dsp:cNvSpPr/>
      </dsp:nvSpPr>
      <dsp:spPr>
        <a:xfrm>
          <a:off x="3608089" y="2372"/>
          <a:ext cx="1596423" cy="15964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444500">
            <a:lnSpc>
              <a:spcPct val="90000"/>
            </a:lnSpc>
            <a:spcBef>
              <a:spcPct val="0"/>
            </a:spcBef>
            <a:spcAft>
              <a:spcPct val="35000"/>
            </a:spcAft>
            <a:buNone/>
          </a:pPr>
          <a:r>
            <a:rPr lang="en-US" sz="1600" kern="1200" dirty="0" err="1">
              <a:solidFill>
                <a:prstClr val="white"/>
              </a:solidFill>
              <a:latin typeface="Corbel" panose="020B0503020204020204"/>
              <a:ea typeface="+mn-ea"/>
              <a:cs typeface="+mn-cs"/>
            </a:rPr>
            <a:t>Vérifier</a:t>
          </a:r>
          <a:r>
            <a:rPr lang="en-US" sz="1600" kern="1200" dirty="0">
              <a:solidFill>
                <a:prstClr val="white"/>
              </a:solidFill>
              <a:latin typeface="Corbel" panose="020B0503020204020204"/>
              <a:ea typeface="+mn-ea"/>
              <a:cs typeface="+mn-cs"/>
            </a:rPr>
            <a:t> les mails de la </a:t>
          </a:r>
          <a:r>
            <a:rPr lang="en-US" sz="1600" kern="1200" dirty="0" err="1">
              <a:solidFill>
                <a:prstClr val="white"/>
              </a:solidFill>
              <a:latin typeface="Corbel" panose="020B0503020204020204"/>
              <a:ea typeface="+mn-ea"/>
              <a:cs typeface="+mn-cs"/>
            </a:rPr>
            <a:t>nuit</a:t>
          </a:r>
          <a:r>
            <a:rPr lang="en-US" sz="1600" kern="1200" dirty="0">
              <a:solidFill>
                <a:prstClr val="white"/>
              </a:solidFill>
              <a:latin typeface="Corbel" panose="020B0503020204020204"/>
              <a:ea typeface="+mn-ea"/>
              <a:cs typeface="+mn-cs"/>
            </a:rPr>
            <a:t> sur mon </a:t>
          </a:r>
          <a:r>
            <a:rPr lang="en-US" sz="1600" kern="1200" dirty="0" err="1">
              <a:solidFill>
                <a:prstClr val="white"/>
              </a:solidFill>
              <a:latin typeface="Corbel" panose="020B0503020204020204"/>
              <a:ea typeface="+mn-ea"/>
              <a:cs typeface="+mn-cs"/>
            </a:rPr>
            <a:t>téléphone</a:t>
          </a:r>
          <a:endParaRPr lang="fr-FR" sz="1600" kern="1200" dirty="0">
            <a:solidFill>
              <a:prstClr val="white"/>
            </a:solidFill>
            <a:latin typeface="Corbel" panose="020B0503020204020204"/>
            <a:ea typeface="+mn-ea"/>
            <a:cs typeface="+mn-cs"/>
          </a:endParaRPr>
        </a:p>
      </dsp:txBody>
      <dsp:txXfrm>
        <a:off x="3841880" y="236163"/>
        <a:ext cx="1128841" cy="1128841"/>
      </dsp:txXfrm>
    </dsp:sp>
    <dsp:sp modelId="{B93E9850-EBB7-4867-96C7-C8BD0EDF838F}">
      <dsp:nvSpPr>
        <dsp:cNvPr id="0" name=""/>
        <dsp:cNvSpPr/>
      </dsp:nvSpPr>
      <dsp:spPr>
        <a:xfrm rot="1542857">
          <a:off x="5263599" y="1046550"/>
          <a:ext cx="425723" cy="538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5269923" y="1126601"/>
        <a:ext cx="298006" cy="323276"/>
      </dsp:txXfrm>
    </dsp:sp>
    <dsp:sp modelId="{4111D405-9465-4693-BF44-93C6BA790AA4}">
      <dsp:nvSpPr>
        <dsp:cNvPr id="0" name=""/>
        <dsp:cNvSpPr/>
      </dsp:nvSpPr>
      <dsp:spPr>
        <a:xfrm>
          <a:off x="5770121" y="1043552"/>
          <a:ext cx="1596423" cy="15964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444500">
            <a:lnSpc>
              <a:spcPct val="90000"/>
            </a:lnSpc>
            <a:spcBef>
              <a:spcPct val="0"/>
            </a:spcBef>
            <a:spcAft>
              <a:spcPct val="35000"/>
            </a:spcAft>
            <a:buClrTx/>
            <a:buSzTx/>
            <a:buFontTx/>
            <a:buNone/>
          </a:pPr>
          <a:r>
            <a:rPr lang="en-US" sz="1600" b="1" kern="1200" dirty="0">
              <a:solidFill>
                <a:prstClr val="white"/>
              </a:solidFill>
              <a:latin typeface="Corbel" panose="020B0503020204020204"/>
              <a:ea typeface="+mn-ea"/>
              <a:cs typeface="+mn-cs"/>
            </a:rPr>
            <a:t>Mon assistant personnel </a:t>
          </a:r>
          <a:r>
            <a:rPr lang="en-US" sz="1600" b="0" kern="1200" dirty="0">
              <a:solidFill>
                <a:prstClr val="white"/>
              </a:solidFill>
              <a:latin typeface="Corbel" panose="020B0503020204020204"/>
              <a:ea typeface="+mn-ea"/>
              <a:cs typeface="+mn-cs"/>
            </a:rPr>
            <a:t>me </a:t>
          </a:r>
          <a:r>
            <a:rPr lang="en-US" sz="1600" b="0" kern="1200" dirty="0" err="1">
              <a:solidFill>
                <a:prstClr val="white"/>
              </a:solidFill>
              <a:latin typeface="Corbel" panose="020B0503020204020204"/>
              <a:ea typeface="+mn-ea"/>
              <a:cs typeface="+mn-cs"/>
            </a:rPr>
            <a:t>donne</a:t>
          </a:r>
          <a:r>
            <a:rPr lang="en-US" sz="1600" b="0" kern="1200" dirty="0">
              <a:solidFill>
                <a:prstClr val="white"/>
              </a:solidFill>
              <a:latin typeface="Corbel" panose="020B0503020204020204"/>
              <a:ea typeface="+mn-ea"/>
              <a:cs typeface="+mn-cs"/>
            </a:rPr>
            <a:t> les RDV et les </a:t>
          </a:r>
          <a:r>
            <a:rPr lang="en-US" sz="1600" b="0" kern="1200" dirty="0" err="1">
              <a:solidFill>
                <a:prstClr val="white"/>
              </a:solidFill>
              <a:latin typeface="Corbel" panose="020B0503020204020204"/>
              <a:ea typeface="+mn-ea"/>
              <a:cs typeface="+mn-cs"/>
            </a:rPr>
            <a:t>bouchons</a:t>
          </a:r>
          <a:endParaRPr lang="fr-FR" sz="1600" b="0" kern="1200" dirty="0">
            <a:solidFill>
              <a:prstClr val="white"/>
            </a:solidFill>
            <a:latin typeface="Corbel" panose="020B0503020204020204"/>
            <a:ea typeface="+mn-ea"/>
            <a:cs typeface="+mn-cs"/>
          </a:endParaRPr>
        </a:p>
      </dsp:txBody>
      <dsp:txXfrm>
        <a:off x="6003912" y="1277343"/>
        <a:ext cx="1128841" cy="1128841"/>
      </dsp:txXfrm>
    </dsp:sp>
    <dsp:sp modelId="{EFCC9B6B-E7B3-4406-AD74-F2F8073668E3}">
      <dsp:nvSpPr>
        <dsp:cNvPr id="0" name=""/>
        <dsp:cNvSpPr/>
      </dsp:nvSpPr>
      <dsp:spPr>
        <a:xfrm rot="4628571">
          <a:off x="6619779" y="2730376"/>
          <a:ext cx="425723" cy="538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6669428" y="2775877"/>
        <a:ext cx="298006" cy="323276"/>
      </dsp:txXfrm>
    </dsp:sp>
    <dsp:sp modelId="{267FF7CE-56FF-46C0-A9BC-5509A20EC9BD}">
      <dsp:nvSpPr>
        <dsp:cNvPr id="0" name=""/>
        <dsp:cNvSpPr/>
      </dsp:nvSpPr>
      <dsp:spPr>
        <a:xfrm>
          <a:off x="6304099" y="3383062"/>
          <a:ext cx="1596423" cy="15964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444500">
            <a:lnSpc>
              <a:spcPct val="90000"/>
            </a:lnSpc>
            <a:spcBef>
              <a:spcPct val="0"/>
            </a:spcBef>
            <a:spcAft>
              <a:spcPct val="35000"/>
            </a:spcAft>
            <a:buClrTx/>
            <a:buSzTx/>
            <a:buFontTx/>
            <a:buNone/>
          </a:pPr>
          <a:r>
            <a:rPr lang="en-US" sz="1600" b="1" kern="1200" dirty="0">
              <a:solidFill>
                <a:prstClr val="white"/>
              </a:solidFill>
              <a:latin typeface="Corbel" panose="020B0503020204020204"/>
              <a:ea typeface="+mn-ea"/>
              <a:cs typeface="+mn-cs"/>
            </a:rPr>
            <a:t>Voice recognition </a:t>
          </a:r>
          <a:r>
            <a:rPr lang="en-US" sz="1600" b="0" kern="1200" dirty="0">
              <a:solidFill>
                <a:prstClr val="white"/>
              </a:solidFill>
              <a:latin typeface="Corbel" panose="020B0503020204020204"/>
              <a:ea typeface="+mn-ea"/>
              <a:cs typeface="+mn-cs"/>
            </a:rPr>
            <a:t>: </a:t>
          </a:r>
          <a:r>
            <a:rPr lang="en-US" sz="1600" b="0" kern="1200" dirty="0" err="1">
              <a:solidFill>
                <a:prstClr val="white"/>
              </a:solidFill>
              <a:latin typeface="Corbel" panose="020B0503020204020204"/>
              <a:ea typeface="+mn-ea"/>
              <a:cs typeface="+mn-cs"/>
            </a:rPr>
            <a:t>je</a:t>
          </a:r>
          <a:r>
            <a:rPr lang="en-US" sz="1600" b="0" kern="1200" dirty="0">
              <a:solidFill>
                <a:prstClr val="white"/>
              </a:solidFill>
              <a:latin typeface="Corbel" panose="020B0503020204020204"/>
              <a:ea typeface="+mn-ea"/>
              <a:cs typeface="+mn-cs"/>
            </a:rPr>
            <a:t> </a:t>
          </a:r>
          <a:r>
            <a:rPr lang="en-US" sz="1600" b="0" kern="1200" dirty="0" err="1">
              <a:solidFill>
                <a:prstClr val="white"/>
              </a:solidFill>
              <a:latin typeface="Corbel" panose="020B0503020204020204"/>
              <a:ea typeface="+mn-ea"/>
              <a:cs typeface="+mn-cs"/>
            </a:rPr>
            <a:t>dicte</a:t>
          </a:r>
          <a:r>
            <a:rPr lang="en-US" sz="1600" b="0" kern="1200" dirty="0">
              <a:solidFill>
                <a:prstClr val="white"/>
              </a:solidFill>
              <a:latin typeface="Corbel" panose="020B0503020204020204"/>
              <a:ea typeface="+mn-ea"/>
              <a:cs typeface="+mn-cs"/>
            </a:rPr>
            <a:t> des messages sur le </a:t>
          </a:r>
          <a:r>
            <a:rPr lang="en-US" sz="1600" b="0" kern="1200" dirty="0" err="1">
              <a:solidFill>
                <a:prstClr val="white"/>
              </a:solidFill>
              <a:latin typeface="Corbel" panose="020B0503020204020204"/>
              <a:ea typeface="+mn-ea"/>
              <a:cs typeface="+mn-cs"/>
            </a:rPr>
            <a:t>trajet</a:t>
          </a:r>
          <a:r>
            <a:rPr lang="en-US" sz="1600" b="0" kern="1200" dirty="0">
              <a:solidFill>
                <a:prstClr val="white"/>
              </a:solidFill>
              <a:latin typeface="Corbel" panose="020B0503020204020204"/>
              <a:ea typeface="+mn-ea"/>
              <a:cs typeface="+mn-cs"/>
            </a:rPr>
            <a:t> </a:t>
          </a:r>
          <a:endParaRPr lang="fr-FR" sz="1600" b="0" kern="1200" dirty="0">
            <a:solidFill>
              <a:prstClr val="white"/>
            </a:solidFill>
            <a:latin typeface="Corbel" panose="020B0503020204020204"/>
            <a:ea typeface="+mn-ea"/>
            <a:cs typeface="+mn-cs"/>
          </a:endParaRPr>
        </a:p>
      </dsp:txBody>
      <dsp:txXfrm>
        <a:off x="6537890" y="3616853"/>
        <a:ext cx="1128841" cy="1128841"/>
      </dsp:txXfrm>
    </dsp:sp>
    <dsp:sp modelId="{7D922245-2D5F-43BC-BC36-CE81DBD4C891}">
      <dsp:nvSpPr>
        <dsp:cNvPr id="0" name=""/>
        <dsp:cNvSpPr/>
      </dsp:nvSpPr>
      <dsp:spPr>
        <a:xfrm rot="7714286">
          <a:off x="6148875" y="4840528"/>
          <a:ext cx="425723" cy="538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6252549" y="4898359"/>
        <a:ext cx="298006" cy="323276"/>
      </dsp:txXfrm>
    </dsp:sp>
    <dsp:sp modelId="{23199C05-A175-471B-BE7E-C64FE7C2F64F}">
      <dsp:nvSpPr>
        <dsp:cNvPr id="0" name=""/>
        <dsp:cNvSpPr/>
      </dsp:nvSpPr>
      <dsp:spPr>
        <a:xfrm>
          <a:off x="4807926" y="5259203"/>
          <a:ext cx="1596423" cy="15964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444500">
            <a:lnSpc>
              <a:spcPct val="90000"/>
            </a:lnSpc>
            <a:spcBef>
              <a:spcPct val="0"/>
            </a:spcBef>
            <a:spcAft>
              <a:spcPct val="35000"/>
            </a:spcAft>
            <a:buClrTx/>
            <a:buSzTx/>
            <a:buFontTx/>
            <a:buNone/>
          </a:pPr>
          <a:r>
            <a:rPr lang="en-US" sz="1600" b="1" kern="1200" dirty="0">
              <a:solidFill>
                <a:prstClr val="white"/>
              </a:solidFill>
              <a:latin typeface="Corbel" panose="020B0503020204020204"/>
              <a:ea typeface="+mn-ea"/>
              <a:cs typeface="+mn-cs"/>
            </a:rPr>
            <a:t>Skype meetings</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je</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parle</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je</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vois</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je</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partage</a:t>
          </a:r>
          <a:endParaRPr lang="fr-FR" sz="1600" kern="1200" dirty="0">
            <a:solidFill>
              <a:prstClr val="white"/>
            </a:solidFill>
            <a:latin typeface="Corbel" panose="020B0503020204020204"/>
            <a:ea typeface="+mn-ea"/>
            <a:cs typeface="+mn-cs"/>
          </a:endParaRPr>
        </a:p>
      </dsp:txBody>
      <dsp:txXfrm>
        <a:off x="5041717" y="5492994"/>
        <a:ext cx="1128841" cy="1128841"/>
      </dsp:txXfrm>
    </dsp:sp>
    <dsp:sp modelId="{A2DDF215-BE17-4522-BA49-8CD900285541}">
      <dsp:nvSpPr>
        <dsp:cNvPr id="0" name=""/>
        <dsp:cNvSpPr/>
      </dsp:nvSpPr>
      <dsp:spPr>
        <a:xfrm rot="10800000">
          <a:off x="4205488" y="5788019"/>
          <a:ext cx="425723" cy="538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4333205" y="5895777"/>
        <a:ext cx="298006" cy="323276"/>
      </dsp:txXfrm>
    </dsp:sp>
    <dsp:sp modelId="{B4A486BE-D83E-434E-B7BD-4500C30AD679}">
      <dsp:nvSpPr>
        <dsp:cNvPr id="0" name=""/>
        <dsp:cNvSpPr/>
      </dsp:nvSpPr>
      <dsp:spPr>
        <a:xfrm>
          <a:off x="2408251" y="5259203"/>
          <a:ext cx="1596423" cy="15964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Je prends des notes numériques et je les organise dans un logiciel </a:t>
          </a:r>
        </a:p>
      </dsp:txBody>
      <dsp:txXfrm>
        <a:off x="2642042" y="5492994"/>
        <a:ext cx="1128841" cy="1128841"/>
      </dsp:txXfrm>
    </dsp:sp>
    <dsp:sp modelId="{7F124019-42C1-422D-A4CB-2EDB96A1D0ED}">
      <dsp:nvSpPr>
        <dsp:cNvPr id="0" name=""/>
        <dsp:cNvSpPr/>
      </dsp:nvSpPr>
      <dsp:spPr>
        <a:xfrm rot="13885714">
          <a:off x="2253027" y="4859368"/>
          <a:ext cx="425723" cy="538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2356701" y="5017053"/>
        <a:ext cx="298006" cy="323276"/>
      </dsp:txXfrm>
    </dsp:sp>
    <dsp:sp modelId="{9E933BA4-5E05-483B-9D2D-D27E0EA13291}">
      <dsp:nvSpPr>
        <dsp:cNvPr id="0" name=""/>
        <dsp:cNvSpPr/>
      </dsp:nvSpPr>
      <dsp:spPr>
        <a:xfrm>
          <a:off x="912079" y="3383062"/>
          <a:ext cx="1596423" cy="15964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Je travaille sur un </a:t>
          </a:r>
          <a:r>
            <a:rPr lang="fr-FR" sz="1600" b="1" kern="1200" dirty="0"/>
            <a:t>mark up a</a:t>
          </a:r>
          <a:r>
            <a:rPr lang="fr-FR" sz="1600" kern="1200" dirty="0"/>
            <a:t>vec mes collègues européens</a:t>
          </a:r>
        </a:p>
      </dsp:txBody>
      <dsp:txXfrm>
        <a:off x="1145870" y="3616853"/>
        <a:ext cx="1128841" cy="1128841"/>
      </dsp:txXfrm>
    </dsp:sp>
    <dsp:sp modelId="{22F0B421-2FD6-4349-81DC-FCF9E3E1DF98}">
      <dsp:nvSpPr>
        <dsp:cNvPr id="0" name=""/>
        <dsp:cNvSpPr/>
      </dsp:nvSpPr>
      <dsp:spPr>
        <a:xfrm rot="16971429">
          <a:off x="1761737" y="2753869"/>
          <a:ext cx="425723" cy="538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1811386" y="2923884"/>
        <a:ext cx="298006" cy="323276"/>
      </dsp:txXfrm>
    </dsp:sp>
    <dsp:sp modelId="{9DC9622A-2973-4BF7-A99E-3D549EDF7F03}">
      <dsp:nvSpPr>
        <dsp:cNvPr id="0" name=""/>
        <dsp:cNvSpPr/>
      </dsp:nvSpPr>
      <dsp:spPr>
        <a:xfrm>
          <a:off x="1446056" y="1043552"/>
          <a:ext cx="1596423" cy="15964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444500">
            <a:lnSpc>
              <a:spcPct val="90000"/>
            </a:lnSpc>
            <a:spcBef>
              <a:spcPct val="0"/>
            </a:spcBef>
            <a:spcAft>
              <a:spcPct val="35000"/>
            </a:spcAft>
            <a:buNone/>
          </a:pPr>
          <a:r>
            <a:rPr lang="en-US" sz="1600" b="1" kern="1200" dirty="0" err="1">
              <a:solidFill>
                <a:prstClr val="white"/>
              </a:solidFill>
              <a:latin typeface="Corbel" panose="020B0503020204020204"/>
              <a:ea typeface="+mn-ea"/>
              <a:cs typeface="+mn-cs"/>
            </a:rPr>
            <a:t>Accès</a:t>
          </a:r>
          <a:r>
            <a:rPr lang="en-US" sz="1600" b="1" kern="1200" dirty="0">
              <a:solidFill>
                <a:prstClr val="white"/>
              </a:solidFill>
              <a:latin typeface="Corbel" panose="020B0503020204020204"/>
              <a:ea typeface="+mn-ea"/>
              <a:cs typeface="+mn-cs"/>
            </a:rPr>
            <a:t> à distance à </a:t>
          </a:r>
          <a:r>
            <a:rPr lang="en-US" sz="1600" b="0" kern="1200" dirty="0" err="1">
              <a:solidFill>
                <a:prstClr val="white"/>
              </a:solidFill>
              <a:latin typeface="Corbel" panose="020B0503020204020204"/>
              <a:ea typeface="+mn-ea"/>
              <a:cs typeface="+mn-cs"/>
            </a:rPr>
            <a:t>mes</a:t>
          </a:r>
          <a:r>
            <a:rPr lang="en-US" sz="1600" b="0" kern="1200" dirty="0">
              <a:solidFill>
                <a:prstClr val="white"/>
              </a:solidFill>
              <a:latin typeface="Corbel" panose="020B0503020204020204"/>
              <a:ea typeface="+mn-ea"/>
              <a:cs typeface="+mn-cs"/>
            </a:rPr>
            <a:t> dossiers </a:t>
          </a:r>
          <a:r>
            <a:rPr lang="en-US" sz="1600" b="0" kern="1200" dirty="0" err="1">
              <a:solidFill>
                <a:prstClr val="white"/>
              </a:solidFill>
              <a:latin typeface="Corbel" panose="020B0503020204020204"/>
              <a:ea typeface="+mn-ea"/>
              <a:cs typeface="+mn-cs"/>
            </a:rPr>
            <a:t>depuis</a:t>
          </a:r>
          <a:r>
            <a:rPr lang="en-US" sz="1600" b="0" kern="1200" dirty="0">
              <a:solidFill>
                <a:prstClr val="white"/>
              </a:solidFill>
              <a:latin typeface="Corbel" panose="020B0503020204020204"/>
              <a:ea typeface="+mn-ea"/>
              <a:cs typeface="+mn-cs"/>
            </a:rPr>
            <a:t> la </a:t>
          </a:r>
          <a:r>
            <a:rPr lang="en-US" sz="1600" b="0" kern="1200" dirty="0" err="1">
              <a:solidFill>
                <a:prstClr val="white"/>
              </a:solidFill>
              <a:latin typeface="Corbel" panose="020B0503020204020204"/>
              <a:ea typeface="+mn-ea"/>
              <a:cs typeface="+mn-cs"/>
            </a:rPr>
            <a:t>maison</a:t>
          </a:r>
          <a:endParaRPr lang="fr-FR" sz="1600" b="0" kern="1200" dirty="0">
            <a:solidFill>
              <a:prstClr val="white"/>
            </a:solidFill>
            <a:latin typeface="Corbel" panose="020B0503020204020204"/>
            <a:ea typeface="+mn-ea"/>
            <a:cs typeface="+mn-cs"/>
          </a:endParaRPr>
        </a:p>
      </dsp:txBody>
      <dsp:txXfrm>
        <a:off x="1679847" y="1277343"/>
        <a:ext cx="1128841" cy="1128841"/>
      </dsp:txXfrm>
    </dsp:sp>
    <dsp:sp modelId="{D6B5267A-71C6-4F4A-A26B-9F614928A4E8}">
      <dsp:nvSpPr>
        <dsp:cNvPr id="0" name=""/>
        <dsp:cNvSpPr/>
      </dsp:nvSpPr>
      <dsp:spPr>
        <a:xfrm rot="20057143">
          <a:off x="3101567" y="1057005"/>
          <a:ext cx="425723" cy="538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3107891" y="1192470"/>
        <a:ext cx="298006" cy="32327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FR"/>
          </a:p>
        </p:txBody>
      </p:sp>
      <p:sp>
        <p:nvSpPr>
          <p:cNvPr id="3" name="Espace réservé de la date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BBD5CBB-7E60-4BB0-890C-E061646BB998}" type="datetimeFigureOut">
              <a:rPr lang="fr-FR" smtClean="0"/>
              <a:t>06/06/2018</a:t>
            </a:fld>
            <a:endParaRPr lang="fr-FR"/>
          </a:p>
        </p:txBody>
      </p:sp>
      <p:sp>
        <p:nvSpPr>
          <p:cNvPr id="4" name="Espace réservé de l'image des diapositives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FR"/>
          </a:p>
        </p:txBody>
      </p:sp>
      <p:sp>
        <p:nvSpPr>
          <p:cNvPr id="5" name="Espace réservé des note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A852D37-CC0B-4E83-9316-81CC7020B755}" type="slidenum">
              <a:rPr lang="fr-FR" smtClean="0"/>
              <a:t>‹N°›</a:t>
            </a:fld>
            <a:endParaRPr lang="fr-FR"/>
          </a:p>
        </p:txBody>
      </p:sp>
    </p:spTree>
    <p:extLst>
      <p:ext uri="{BB962C8B-B14F-4D97-AF65-F5344CB8AC3E}">
        <p14:creationId xmlns:p14="http://schemas.microsoft.com/office/powerpoint/2010/main" val="275732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852D37-CC0B-4E83-9316-81CC7020B755}" type="slidenum">
              <a:rPr lang="fr-FR" smtClean="0"/>
              <a:t>2</a:t>
            </a:fld>
            <a:endParaRPr lang="fr-FR"/>
          </a:p>
        </p:txBody>
      </p:sp>
    </p:spTree>
    <p:extLst>
      <p:ext uri="{BB962C8B-B14F-4D97-AF65-F5344CB8AC3E}">
        <p14:creationId xmlns:p14="http://schemas.microsoft.com/office/powerpoint/2010/main" val="892758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852D37-CC0B-4E83-9316-81CC7020B755}" type="slidenum">
              <a:rPr lang="fr-FR" smtClean="0"/>
              <a:t>13</a:t>
            </a:fld>
            <a:endParaRPr lang="fr-FR"/>
          </a:p>
        </p:txBody>
      </p:sp>
    </p:spTree>
    <p:extLst>
      <p:ext uri="{BB962C8B-B14F-4D97-AF65-F5344CB8AC3E}">
        <p14:creationId xmlns:p14="http://schemas.microsoft.com/office/powerpoint/2010/main" val="3896273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Au stade des connaissances actuelles, il semble prématuré de modifier le cadre légal existant à même de saisir l’IA.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Il convient même de se garder de rigidifier – ou pire complexifier - le cadre légal, sans quoi l’objet de droit n’est pas réellement saisi et les capacités d’innovation peuvent être mises en péril.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 plus, il est délicat de faire du droit une probabilité ou une prédiction, alors même que les innovations en matière d’IA ou de ses usages sont constantes.</a:t>
            </a: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Quoique l’on en dise, même les savants les plus brillants en matière d’IA ne connaissent pas véritablement la temporalité et le but ultime des évolutions (IA forte par exemple). Nous sommes désormais dans un voyage technologique et il est inutile de prévoir dès à présent des droits nouveaux </a:t>
            </a:r>
            <a:r>
              <a:rPr lang="fr-FR" sz="1200" i="1" kern="1200" dirty="0">
                <a:solidFill>
                  <a:schemeClr val="tx1"/>
                </a:solidFill>
                <a:effectLst/>
                <a:latin typeface="+mn-lt"/>
                <a:ea typeface="+mn-ea"/>
                <a:cs typeface="+mn-cs"/>
              </a:rPr>
              <a:t>in fine</a:t>
            </a:r>
            <a:r>
              <a:rPr lang="fr-FR" sz="1200" kern="1200" dirty="0">
                <a:solidFill>
                  <a:schemeClr val="tx1"/>
                </a:solidFill>
                <a:effectLst/>
                <a:latin typeface="+mn-lt"/>
                <a:ea typeface="+mn-ea"/>
                <a:cs typeface="+mn-cs"/>
              </a:rPr>
              <a:t> inadaptés. Ainsi, il convient d’éviter un droit probabiliste, prédictif alors même que les innovations en matière d’IA sont constantes.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D’un côté, certains considèrent le droit inadapté car ils raisonnent sur le cas d’un être « autonome » : le robot physique « piloté » par de l’IA. Or les utilisations de l’IA sont bien plus diverses, même si des règles spécifiques pourront être adoptés dans des secteurs vitaux visant à utiliser l’IA (par exemple, pour le véhicule autonome dans le secteur des transports).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 l’autre, il y a ceux qui considèrent que le droit n’est pas dénué d’outils afin d’appréhender l’IA. C’est en grande partie vrai en ce que l’outil contractuel est parfaitement mobilisable, de même que le droit de la responsabilité. Une évolution de certaines branches du droit, une fois munies du recul nécessaire, n’est pour autant pas écartée dans un périmètre bien déterminé.</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 y regarder de plus près, la loi fait largement appel à l’éthique dans ce domaine technologique et cela lui permet de rester actuelle : </a:t>
            </a:r>
          </a:p>
          <a:p>
            <a:endParaRPr lang="fr-FR" sz="1200" kern="1200" dirty="0">
              <a:solidFill>
                <a:schemeClr val="tx1"/>
              </a:solidFill>
              <a:effectLst/>
              <a:latin typeface="+mn-lt"/>
              <a:ea typeface="+mn-ea"/>
              <a:cs typeface="+mn-cs"/>
            </a:endParaRPr>
          </a:p>
          <a:p>
            <a:pPr marL="171450" indent="-171450">
              <a:buFontTx/>
              <a:buChar char="-"/>
            </a:pPr>
            <a:r>
              <a:rPr lang="fr-FR" sz="1200" kern="1200" dirty="0">
                <a:solidFill>
                  <a:schemeClr val="tx1"/>
                </a:solidFill>
                <a:effectLst/>
                <a:latin typeface="+mn-lt"/>
                <a:ea typeface="+mn-ea"/>
                <a:cs typeface="+mn-cs"/>
              </a:rPr>
              <a:t>Ainsi, en matière de données personnelles, l’article 10 de la loi Informatique et Libertés prévoit depuis 1978 l’interdiction qu’un traitement automatisé puisse être le fondement de décisions emportant des conséquences pour les personnes (décision judiciaire par exemple). L’article 1 de la loi Informatique et Libertés énonce que « </a:t>
            </a:r>
            <a:r>
              <a:rPr lang="fr-FR" sz="1200" i="1" kern="1200" dirty="0">
                <a:solidFill>
                  <a:schemeClr val="tx1"/>
                </a:solidFill>
                <a:effectLst/>
                <a:latin typeface="+mn-lt"/>
                <a:ea typeface="+mn-ea"/>
                <a:cs typeface="+mn-cs"/>
              </a:rPr>
              <a:t>l’informatique doit être au service de chaque citoyen</a:t>
            </a:r>
            <a:r>
              <a:rPr lang="fr-FR" sz="1200" kern="1200" dirty="0">
                <a:solidFill>
                  <a:schemeClr val="tx1"/>
                </a:solidFill>
                <a:effectLst/>
                <a:latin typeface="+mn-lt"/>
                <a:ea typeface="+mn-ea"/>
                <a:cs typeface="+mn-cs"/>
              </a:rPr>
              <a:t> ». L’informatique est ainsi centrée sur l’humain et des valeurs universelles comme la transparence. Ces valeurs ont en grande partie été traduites en droits (article 1, alinéa 2 de la loi Informatique et Libertés : « </a:t>
            </a:r>
            <a:r>
              <a:rPr lang="fr-FR" sz="1200" i="1" kern="1200" dirty="0">
                <a:solidFill>
                  <a:schemeClr val="tx1"/>
                </a:solidFill>
                <a:effectLst/>
                <a:latin typeface="+mn-lt"/>
                <a:ea typeface="+mn-ea"/>
                <a:cs typeface="+mn-cs"/>
              </a:rPr>
              <a:t>Toute personne dispose du droit de décider et de contrôler les usages qui sont faits des données à caractère personnel la concernant, dans les conditions fixées par la présente loi</a:t>
            </a:r>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L’article 22 du Règlement Général européen sur la protection des données personnelles est également représentatif de l’éthique traduite en droit. Il prévoit notamment une information claire et intelligente fournie au sujet de droit, traduction des principes de loyautés et de transparence. Son alinéa 1 rappelle trait pour trait l’article 10 de la Loi Informatique et Libertés. Son alinéa 3 parle de lui-même : dans les traitements individuels automatisés, la personne concernée doit pouvoir obtenir une explication de la logique du traitement de la part d’une personne humaine, contester cette logique et avoir des voies de recours. </a:t>
            </a:r>
          </a:p>
          <a:p>
            <a:r>
              <a:rPr lang="fr-FR" sz="1200" kern="1200" dirty="0">
                <a:solidFill>
                  <a:schemeClr val="tx1"/>
                </a:solidFill>
                <a:effectLst/>
                <a:latin typeface="+mn-lt"/>
                <a:ea typeface="+mn-ea"/>
                <a:cs typeface="+mn-cs"/>
              </a:rPr>
              <a:t>Ancien article 2 avant la réforme de 2004.</a:t>
            </a:r>
          </a:p>
          <a:p>
            <a:r>
              <a:rPr lang="fr-FR" sz="1200" kern="1200" dirty="0">
                <a:solidFill>
                  <a:schemeClr val="tx1"/>
                </a:solidFill>
                <a:effectLst/>
                <a:latin typeface="+mn-lt"/>
                <a:ea typeface="+mn-ea"/>
                <a:cs typeface="+mn-cs"/>
              </a:rPr>
              <a:t>Modifié par l’article 54 de la loi pour une République numérique, n°2016-1321 du 7 octobre 2016.</a:t>
            </a:r>
          </a:p>
          <a:p>
            <a:r>
              <a:rPr lang="fr-FR" dirty="0">
                <a:effectLst/>
              </a:rPr>
              <a:t>« </a:t>
            </a:r>
            <a:r>
              <a:rPr lang="fr-FR" sz="1200" i="1" kern="1200" dirty="0">
                <a:solidFill>
                  <a:schemeClr val="tx1"/>
                </a:solidFill>
                <a:effectLst/>
                <a:latin typeface="+mn-lt"/>
                <a:ea typeface="+mn-ea"/>
                <a:cs typeface="+mn-cs"/>
              </a:rPr>
              <a:t>La personne concernée a le droit de ne pas faire l'objet d'une décision fondée exclusivement sur un traitement automatisé, y compris le profilage, produisant des effets juridiques la concernant ou l'affectant de manière significative de façon similaire</a:t>
            </a:r>
            <a:r>
              <a:rPr lang="fr-FR" sz="1200" kern="1200" dirty="0">
                <a:solidFill>
                  <a:schemeClr val="tx1"/>
                </a:solidFill>
                <a:effectLst/>
                <a:latin typeface="+mn-lt"/>
                <a:ea typeface="+mn-ea"/>
                <a:cs typeface="+mn-cs"/>
              </a:rPr>
              <a:t> ».</a:t>
            </a:r>
            <a:endParaRPr lang="fr-FR" dirty="0">
              <a:effectLst/>
            </a:endParaRPr>
          </a:p>
          <a:p>
            <a:r>
              <a:rPr lang="fr-FR" sz="1200" kern="1200" dirty="0">
                <a:solidFill>
                  <a:schemeClr val="tx1"/>
                </a:solidFill>
                <a:effectLst/>
                <a:latin typeface="+mn-lt"/>
                <a:ea typeface="+mn-ea"/>
                <a:cs typeface="+mn-cs"/>
              </a:rPr>
              <a:t>  « </a:t>
            </a:r>
            <a:r>
              <a:rPr lang="fr-FR" sz="1200" i="1" kern="1200" dirty="0">
                <a:solidFill>
                  <a:schemeClr val="tx1"/>
                </a:solidFill>
                <a:effectLst/>
                <a:latin typeface="+mn-lt"/>
                <a:ea typeface="+mn-ea"/>
                <a:cs typeface="+mn-cs"/>
              </a:rPr>
              <a:t>Dans les cas visés au paragraphe 2, points a) et c), le responsable du traitement met en œuvre des mesures appropriées pour la sauvegarde des droits et libertés et des intérêts légitimes de la personne concernée, au moins du droit de la personne concernée d'obtenir une intervention humaine de la part du responsable du traitement, d'exprimer son point de vue et de contester la décision</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C83E1-6F66-4ABF-885A-5DBE7A0F42D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445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A défaut d’un cadre légal modifié, il est tout de même possible d’agir avec méthode en recourant au droit souple.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standards ou certifications, si utiles dans le </a:t>
            </a:r>
            <a:r>
              <a:rPr lang="fr-FR" sz="1200" i="1" kern="1200" dirty="0">
                <a:solidFill>
                  <a:schemeClr val="tx1"/>
                </a:solidFill>
                <a:effectLst/>
                <a:latin typeface="+mn-lt"/>
                <a:ea typeface="+mn-ea"/>
                <a:cs typeface="+mn-cs"/>
              </a:rPr>
              <a:t>Cloud computing</a:t>
            </a:r>
            <a:r>
              <a:rPr lang="fr-FR" sz="1200" kern="1200" dirty="0">
                <a:solidFill>
                  <a:schemeClr val="tx1"/>
                </a:solidFill>
                <a:effectLst/>
                <a:latin typeface="+mn-lt"/>
                <a:ea typeface="+mn-ea"/>
                <a:cs typeface="+mn-cs"/>
              </a:rPr>
              <a:t> (ISO 27018 par exemple), peuvent être mis à contribution.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Norme ISA PIMS : future 27552 T</a:t>
            </a:r>
            <a:r>
              <a:rPr lang="fr-FR" b="1" dirty="0"/>
              <a:t>echniques de sécurité des technologies de l'information</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Nous pouvons proposer un exemple simple :  créer une taxonomie des algorithmes d’IA afin d’en permettre le suivi et d’en réduire la complexité (un classement du plus simple et moins précis au plus complexe et très précis). Cette taxonomie peut ensuite être mise à l’épreuve des standards.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 même, la mise en place de bonnes pratiques, chartes (ou </a:t>
            </a:r>
            <a:r>
              <a:rPr lang="fr-FR" sz="1200" i="1" kern="1200" dirty="0">
                <a:solidFill>
                  <a:schemeClr val="tx1"/>
                </a:solidFill>
                <a:effectLst/>
                <a:latin typeface="+mn-lt"/>
                <a:ea typeface="+mn-ea"/>
                <a:cs typeface="+mn-cs"/>
              </a:rPr>
              <a:t>code of </a:t>
            </a:r>
            <a:r>
              <a:rPr lang="fr-FR" sz="1200" i="1" kern="1200" dirty="0" err="1">
                <a:solidFill>
                  <a:schemeClr val="tx1"/>
                </a:solidFill>
                <a:effectLst/>
                <a:latin typeface="+mn-lt"/>
                <a:ea typeface="+mn-ea"/>
                <a:cs typeface="+mn-cs"/>
              </a:rPr>
              <a:t>conduct</a:t>
            </a:r>
            <a:r>
              <a:rPr lang="fr-FR" sz="1200" kern="1200" dirty="0">
                <a:solidFill>
                  <a:schemeClr val="tx1"/>
                </a:solidFill>
                <a:effectLst/>
                <a:latin typeface="+mn-lt"/>
                <a:ea typeface="+mn-ea"/>
                <a:cs typeface="+mn-cs"/>
              </a:rPr>
              <a:t>) par les acteurs du marché peuvent aboutir à une autorégulation intéressante dans ce domaine (sur le modèle de partnershiponai.org par exemple).</a:t>
            </a:r>
          </a:p>
          <a:p>
            <a:endParaRPr lang="fr-FR" sz="1200" kern="1200" dirty="0">
              <a:solidFill>
                <a:schemeClr val="tx1"/>
              </a:solidFill>
              <a:effectLst/>
              <a:latin typeface="+mn-lt"/>
              <a:ea typeface="+mn-ea"/>
              <a:cs typeface="+mn-cs"/>
            </a:endParaRPr>
          </a:p>
          <a:p>
            <a:pPr marL="171450" indent="-171450">
              <a:buFontTx/>
              <a:buChar char="-"/>
            </a:pPr>
            <a:r>
              <a:rPr lang="fr-FR" sz="1200" b="1" kern="1200" dirty="0">
                <a:solidFill>
                  <a:schemeClr val="tx1"/>
                </a:solidFill>
                <a:effectLst/>
                <a:latin typeface="+mn-lt"/>
                <a:ea typeface="+mn-ea"/>
                <a:cs typeface="+mn-cs"/>
              </a:rPr>
              <a:t>Impact IA : </a:t>
            </a:r>
            <a:r>
              <a:rPr lang="fr-FR" sz="1200" dirty="0"/>
              <a:t>Plan d’action dévoilé par Microsoft le 29 mars 2018 de 30 millions de dollars sur 3 ans afin de favoriser le développement d’un IA de confiance en France (Impact IA et Compétence IA). </a:t>
            </a:r>
          </a:p>
          <a:p>
            <a:pPr marL="0" indent="0">
              <a:buFontTx/>
              <a:buNone/>
            </a:pPr>
            <a:r>
              <a:rPr lang="fr-FR" sz="1200" dirty="0"/>
              <a:t>Le collectif Impact IA réunit de grands groupes (AXA, Engie, Bouygues, Orange, SNCF, Air-France KLM…) ainsi que des entreprises de services numériques (Accenture, Capgemini, </a:t>
            </a:r>
            <a:r>
              <a:rPr lang="fr-FR" sz="1200" dirty="0" err="1"/>
              <a:t>Devoteam</a:t>
            </a:r>
            <a:r>
              <a:rPr lang="fr-FR" sz="1200" dirty="0"/>
              <a:t>, Magellan…), des cabinets de conseil en stratégie (Boston Consulting Group), des start-ups.</a:t>
            </a:r>
          </a:p>
          <a:p>
            <a:pPr algn="just"/>
            <a:r>
              <a:rPr lang="fr-FR" sz="1200" dirty="0"/>
              <a:t>Double objectif :</a:t>
            </a:r>
          </a:p>
          <a:p>
            <a:pPr marL="171450" indent="-171450" algn="just">
              <a:buFont typeface="Arial" panose="020B0604020202020204" pitchFamily="34" charset="0"/>
              <a:buChar char="•"/>
            </a:pPr>
            <a:r>
              <a:rPr lang="fr-FR" sz="1200" dirty="0"/>
              <a:t>		Stimuler, à travers des réflexions et des propositions concrètes, le développement d’une IA de confiance. Neutralité des algorithmes, éthique dans la conception et le développement de l’IA, inclusion et diversité, sensibilisation et éducation au numérique… sont autant de sujets qui animeront les échanges et les travaux au sein de ce collectif et viendront nourrir le débat public. Le collectif soutiendra aussi le développement et le partage d’outils favorisant et vérifiant l’usage responsable de l’IA. Il publiera également un rapport annuel sur l’impact de l’IA en France en s’appuyant sur les retours d’expérience de ses membres ainsi qu’un baromètre sur la perception des Français face à l’IA. Enfin, des recommandations à destination des pouvoirs publics seront émises.</a:t>
            </a:r>
          </a:p>
          <a:p>
            <a:pPr marL="171450" indent="-171450" algn="just">
              <a:buFont typeface="Arial" panose="020B0604020202020204" pitchFamily="34" charset="0"/>
              <a:buChar char="•"/>
            </a:pPr>
            <a:r>
              <a:rPr lang="fr-FR" sz="1200" dirty="0"/>
              <a:t>Identifier et soutenir la réalisation de projets innovants destinés à répondre aux grands enjeux sociétaux et à l’intérêt général dans des secteurs aussi variés que le transport, l’environnement, l’agroalimentaire ou encore la santé. Ces projets bénéficieront d’un soutien technologique et financier de la part des membres d’Impact IA. Ils s’inscriront pleinement dans le cadre des engagements de Microsoft tels que AI For </a:t>
            </a:r>
            <a:r>
              <a:rPr lang="fr-FR" sz="1200" dirty="0" err="1"/>
              <a:t>Earth</a:t>
            </a:r>
            <a:r>
              <a:rPr lang="fr-FR" sz="1200" dirty="0"/>
              <a:t>.</a:t>
            </a:r>
          </a:p>
          <a:p>
            <a:pPr marL="171450" indent="-171450" algn="just">
              <a:buFont typeface="Arial" panose="020B0604020202020204" pitchFamily="34" charset="0"/>
              <a:buChar char="•"/>
            </a:pPr>
            <a:endParaRPr lang="fr-FR"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1" kern="1200" dirty="0">
                <a:solidFill>
                  <a:schemeClr val="tx1"/>
                </a:solidFill>
                <a:effectLst/>
                <a:latin typeface="+mn-lt"/>
                <a:ea typeface="+mn-ea"/>
                <a:cs typeface="+mn-cs"/>
              </a:rPr>
              <a:t>Open AI : </a:t>
            </a:r>
            <a:r>
              <a:rPr lang="fr-FR" dirty="0"/>
              <a:t>Association de recherche à but non lucratif en IA, basée à San Francisco, fondée le 11 décembre 2015 par Elon Musk (Tesla, SpaceX), Peter Thiel (un capital-investisseur), Amazon Web Services, Reid Hoffman (LinkedIn), Sam Altman et Jessica Livingston (Y </a:t>
            </a:r>
            <a:r>
              <a:rPr lang="fr-FR" dirty="0" err="1"/>
              <a:t>Combinator</a:t>
            </a:r>
            <a:r>
              <a:rPr lang="fr-FR" dirty="0"/>
              <a:t>, société d’investissement), Infosys et YC </a:t>
            </a:r>
            <a:r>
              <a:rPr lang="fr-FR" dirty="0" err="1"/>
              <a:t>Research</a:t>
            </a:r>
            <a:r>
              <a:rPr lang="fr-FR" dirty="0"/>
              <a:t> (branche d’Y </a:t>
            </a:r>
            <a:r>
              <a:rPr lang="fr-FR" dirty="0" err="1"/>
              <a:t>Combinator</a:t>
            </a:r>
            <a:r>
              <a:rPr lang="fr-FR" dirty="0"/>
              <a:t> dédiée à l’innovation). Microsoft est sponsor de l’association.</a:t>
            </a:r>
          </a:p>
          <a:p>
            <a:pPr marL="171450" indent="-171450">
              <a:buFontTx/>
              <a:buChar char="-"/>
            </a:pPr>
            <a:endParaRPr lang="fr-FR" sz="1200" kern="1200" dirty="0">
              <a:solidFill>
                <a:schemeClr val="tx1"/>
              </a:solidFill>
              <a:effectLst/>
              <a:latin typeface="+mn-lt"/>
              <a:ea typeface="+mn-ea"/>
              <a:cs typeface="+mn-cs"/>
            </a:endParaRPr>
          </a:p>
          <a:p>
            <a:pPr algn="just">
              <a:tabLst>
                <a:tab pos="6902450" algn="l"/>
              </a:tabLst>
            </a:pPr>
            <a:r>
              <a:rPr lang="fr-FR" sz="1200" i="1" dirty="0"/>
              <a:t>"La mission d'</a:t>
            </a:r>
            <a:r>
              <a:rPr lang="fr-FR" sz="1200" i="1" dirty="0" err="1"/>
              <a:t>OpenAI</a:t>
            </a:r>
            <a:r>
              <a:rPr lang="fr-FR" sz="1200" i="1" dirty="0"/>
              <a:t> est de construire une IAG (Intelligence Artificielle Générale) sûre et de s'assurer que les bénéfices de l’IAG sont aussi largement et uniformément répartis que possible. Nous pensons que les technologies de l'IA auront un impact considérable à court terme, mais leur impact sera dépassé par celui des premières IAG.</a:t>
            </a:r>
          </a:p>
          <a:p>
            <a:pPr algn="just">
              <a:tabLst>
                <a:tab pos="6902450" algn="l"/>
              </a:tabLst>
            </a:pPr>
            <a:r>
              <a:rPr lang="fr-FR" sz="1200" i="1" dirty="0"/>
              <a:t>Nous sommes une société de recherche à but non lucratif. Notre personnel à temps plein de 60 chercheurs et ingénieurs se consacre à la réalisation de notre mission, indépendamment des possibilités de gains égoïstes qui se présentent en cours de route.</a:t>
            </a:r>
          </a:p>
          <a:p>
            <a:pPr algn="just">
              <a:tabLst>
                <a:tab pos="6902450" algn="l"/>
              </a:tabLst>
            </a:pPr>
            <a:r>
              <a:rPr lang="fr-FR" sz="1200" i="1" dirty="0"/>
              <a:t>Nous nous concentrons sur la recherche à long terme, travaillant sur des problèmes qui nous obligent à faire des progrès fondamentaux dans les capacités d'IA. En étant à la pointe du terrain, nous pouvons influencer les conditions de création de l'IAG. Comme l'a dit Alan Kay, "la meilleure façon de prédire l'avenir est de l'inventer".</a:t>
            </a:r>
          </a:p>
          <a:p>
            <a:pPr marL="171450" indent="-171450">
              <a:buFontTx/>
              <a:buChar char="-"/>
            </a:pPr>
            <a:endParaRPr lang="fr-FR" sz="1200" kern="1200" dirty="0">
              <a:solidFill>
                <a:schemeClr val="tx1"/>
              </a:solidFill>
              <a:effectLst/>
              <a:latin typeface="+mn-lt"/>
              <a:ea typeface="+mn-ea"/>
              <a:cs typeface="+mn-cs"/>
            </a:endParaRPr>
          </a:p>
          <a:p>
            <a:pPr marL="171450" indent="-171450">
              <a:buFontTx/>
              <a:buChar char="-"/>
            </a:pPr>
            <a:r>
              <a:rPr lang="fr-FR" sz="1200" kern="1200" dirty="0">
                <a:solidFill>
                  <a:schemeClr val="tx1"/>
                </a:solidFill>
                <a:effectLst/>
                <a:latin typeface="+mn-lt"/>
                <a:ea typeface="+mn-ea"/>
                <a:cs typeface="+mn-cs"/>
              </a:rPr>
              <a:t>Partnership on AI to </a:t>
            </a:r>
            <a:r>
              <a:rPr lang="fr-FR" sz="1200" kern="1200" dirty="0" err="1">
                <a:solidFill>
                  <a:schemeClr val="tx1"/>
                </a:solidFill>
                <a:effectLst/>
                <a:latin typeface="+mn-lt"/>
                <a:ea typeface="+mn-ea"/>
                <a:cs typeface="+mn-cs"/>
              </a:rPr>
              <a:t>benefit</a:t>
            </a:r>
            <a:r>
              <a:rPr lang="fr-FR" sz="1200" kern="1200" dirty="0">
                <a:solidFill>
                  <a:schemeClr val="tx1"/>
                </a:solidFill>
                <a:effectLst/>
                <a:latin typeface="+mn-lt"/>
                <a:ea typeface="+mn-ea"/>
                <a:cs typeface="+mn-cs"/>
              </a:rPr>
              <a:t> people and society : </a:t>
            </a:r>
            <a:r>
              <a:rPr lang="fr-FR" dirty="0"/>
              <a:t>Consortium de recherche à but non lucratif en IA, basée à San Francisco, annoncé publiquement le 28 septembre 2016, fondé par Microsoft, Amazon, Facebook, Google, IBM et DeepMind, et rejoint par Apple en janvier 2017. Autres membres : Intel, Accenture, </a:t>
            </a:r>
            <a:r>
              <a:rPr lang="fr-FR" dirty="0" err="1"/>
              <a:t>NVidia</a:t>
            </a:r>
            <a:r>
              <a:rPr lang="fr-FR" dirty="0"/>
              <a:t>, </a:t>
            </a:r>
            <a:r>
              <a:rPr lang="fr-FR" dirty="0" err="1"/>
              <a:t>OpenAI</a:t>
            </a:r>
            <a:r>
              <a:rPr lang="fr-FR" dirty="0"/>
              <a:t>, </a:t>
            </a:r>
            <a:r>
              <a:rPr lang="fr-FR" dirty="0" err="1"/>
              <a:t>SalesForce</a:t>
            </a:r>
            <a:r>
              <a:rPr lang="fr-FR" dirty="0"/>
              <a:t>, Sony, SAP, Unicef, ACLU, eBay, Electronic Frontier </a:t>
            </a:r>
            <a:r>
              <a:rPr lang="fr-FR" dirty="0" err="1"/>
              <a:t>Foundation</a:t>
            </a:r>
            <a:r>
              <a:rPr lang="fr-FR" dirty="0"/>
              <a:t>… </a:t>
            </a:r>
          </a:p>
          <a:p>
            <a:pPr marL="266700" lvl="0" indent="-228600" algn="just"/>
            <a:r>
              <a:rPr lang="fr-FR" sz="1200" b="1" dirty="0">
                <a:solidFill>
                  <a:srgbClr val="000000"/>
                </a:solidFill>
              </a:rPr>
              <a:t>Piliers thématiques </a:t>
            </a:r>
            <a:r>
              <a:rPr lang="fr-FR" sz="1200" dirty="0">
                <a:solidFill>
                  <a:srgbClr val="000000"/>
                </a:solidFill>
              </a:rPr>
              <a:t>:</a:t>
            </a:r>
          </a:p>
          <a:p>
            <a:pPr marL="266700" lvl="0" indent="-228600" algn="just"/>
            <a:endParaRPr lang="fr-FR" sz="1200" dirty="0">
              <a:solidFill>
                <a:srgbClr val="000000"/>
              </a:solidFill>
            </a:endParaRPr>
          </a:p>
          <a:p>
            <a:pPr marL="266700" lvl="0" indent="-228600" algn="just">
              <a:buFontTx/>
              <a:buAutoNum type="arabicPeriod"/>
            </a:pPr>
            <a:r>
              <a:rPr lang="fr-FR" sz="1200" dirty="0">
                <a:solidFill>
                  <a:srgbClr val="000000"/>
                </a:solidFill>
              </a:rPr>
              <a:t>Sécurité de l’IA</a:t>
            </a:r>
          </a:p>
          <a:p>
            <a:pPr marL="266700" lvl="0" indent="-228600" algn="just">
              <a:buFontTx/>
              <a:buAutoNum type="arabicPeriod"/>
            </a:pPr>
            <a:r>
              <a:rPr lang="fr-FR" sz="1200" dirty="0">
                <a:solidFill>
                  <a:srgbClr val="000000"/>
                </a:solidFill>
              </a:rPr>
              <a:t>Une IA juste, transparente et responsable</a:t>
            </a:r>
          </a:p>
          <a:p>
            <a:pPr marL="266700" lvl="0" indent="-228600" algn="just">
              <a:buFontTx/>
              <a:buAutoNum type="arabicPeriod"/>
            </a:pPr>
            <a:r>
              <a:rPr lang="fr-FR" sz="1200" dirty="0">
                <a:solidFill>
                  <a:srgbClr val="000000"/>
                </a:solidFill>
              </a:rPr>
              <a:t>Collaborations entre les personnes et les systèmes d’IA</a:t>
            </a:r>
          </a:p>
          <a:p>
            <a:pPr marL="266700" lvl="0" indent="-228600" algn="just">
              <a:buFontTx/>
              <a:buAutoNum type="arabicPeriod"/>
            </a:pPr>
            <a:r>
              <a:rPr lang="fr-FR" sz="1200" dirty="0">
                <a:solidFill>
                  <a:srgbClr val="000000"/>
                </a:solidFill>
              </a:rPr>
              <a:t>L’IA, le travail et l’économie</a:t>
            </a:r>
          </a:p>
          <a:p>
            <a:pPr marL="266700" lvl="0" indent="-228600" algn="just">
              <a:buFontTx/>
              <a:buAutoNum type="arabicPeriod"/>
            </a:pPr>
            <a:r>
              <a:rPr lang="fr-FR" sz="1200" dirty="0">
                <a:solidFill>
                  <a:srgbClr val="000000"/>
                </a:solidFill>
              </a:rPr>
              <a:t>Influences sociales et sociétales de l’IA</a:t>
            </a:r>
          </a:p>
          <a:p>
            <a:pPr marL="266700" lvl="0" indent="-228600" algn="just">
              <a:buFontTx/>
              <a:buAutoNum type="arabicPeriod"/>
            </a:pPr>
            <a:r>
              <a:rPr lang="fr-FR" sz="1200" dirty="0">
                <a:solidFill>
                  <a:srgbClr val="000000"/>
                </a:solidFill>
              </a:rPr>
              <a:t>L’IA et le bien social</a:t>
            </a:r>
          </a:p>
          <a:p>
            <a:pPr marL="266700" lvl="0" indent="-228600" algn="just">
              <a:buFontTx/>
              <a:buAutoNum type="arabicPeriod"/>
            </a:pPr>
            <a:r>
              <a:rPr lang="fr-FR" sz="1200" dirty="0">
                <a:solidFill>
                  <a:srgbClr val="000000"/>
                </a:solidFill>
              </a:rPr>
              <a:t>Initiatives spéciale</a:t>
            </a:r>
          </a:p>
          <a:p>
            <a:pPr marL="266700" lvl="0" indent="-228600" algn="just">
              <a:buFontTx/>
              <a:buAutoNum type="arabicPeriod"/>
            </a:pPr>
            <a:endParaRPr lang="fr-FR" sz="1200" kern="1200" dirty="0">
              <a:solidFill>
                <a:srgbClr val="000000"/>
              </a:solidFill>
              <a:effectLst/>
              <a:latin typeface="+mn-lt"/>
              <a:ea typeface="+mn-ea"/>
              <a:cs typeface="+mn-cs"/>
            </a:endParaRPr>
          </a:p>
          <a:p>
            <a:pPr marL="38100" lvl="0" indent="0" algn="just">
              <a:buFontTx/>
              <a:buNone/>
            </a:pPr>
            <a:r>
              <a:rPr lang="fr-FR" sz="1200" kern="1200" dirty="0">
                <a:solidFill>
                  <a:srgbClr val="000000"/>
                </a:solidFill>
                <a:effectLst/>
                <a:latin typeface="+mn-lt"/>
                <a:ea typeface="+mn-ea"/>
                <a:cs typeface="+mn-cs"/>
              </a:rPr>
              <a:t>- H</a:t>
            </a:r>
            <a:r>
              <a:rPr lang="fr-FR" sz="1200" kern="1200" dirty="0">
                <a:solidFill>
                  <a:schemeClr val="tx1"/>
                </a:solidFill>
                <a:effectLst/>
                <a:latin typeface="+mn-lt"/>
                <a:ea typeface="+mn-ea"/>
                <a:cs typeface="+mn-cs"/>
              </a:rPr>
              <a:t>ub France IA : </a:t>
            </a:r>
            <a:r>
              <a:rPr lang="fr-FR" sz="1200" dirty="0"/>
              <a:t>Association loi 1901 lancée officiellement le 20 décembre 2017, ayant pour objectif de créer une filière française de l’IA en mobilisant l’écosystème constitué de grands groupe, ETI, PME, start-ups, ONG, écoles et universités, instituts de recherche, associations savantes, pôles de compétitivité et </a:t>
            </a:r>
            <a:r>
              <a:rPr lang="fr-FR" sz="1200" dirty="0" err="1"/>
              <a:t>meetups</a:t>
            </a:r>
            <a:r>
              <a:rPr lang="fr-FR" sz="1200" dirty="0"/>
              <a:t> impliqués dans l’IA. Fondée par La Banque Postale, la Société Générale, la SNCF, France Télévision, Air-France KLM, Air Liquide, Leonard – Vinci.</a:t>
            </a:r>
          </a:p>
          <a:p>
            <a:pPr marL="171450" indent="-171450">
              <a:buFontTx/>
              <a:buChar char="-"/>
            </a:pPr>
            <a:endParaRPr lang="fr-FR" sz="1200" kern="1200" dirty="0">
              <a:solidFill>
                <a:schemeClr val="tx1"/>
              </a:solidFill>
              <a:effectLst/>
              <a:latin typeface="+mn-lt"/>
              <a:ea typeface="+mn-ea"/>
              <a:cs typeface="+mn-cs"/>
            </a:endParaRPr>
          </a:p>
          <a:p>
            <a:pPr marL="171450" indent="-171450">
              <a:buFontTx/>
              <a:buChar char="-"/>
            </a:pP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cadre juridique évoluera nécessairement pour maximiser le potentiel de l’IA. Des mises à jour des lois sur la protection de la vie privée ou du droit de la propriété intellectuelle seront faites ponctuellement. Un droit à l’expérimentation en matière d’IA peut être envisagé afin de permettre la constitution d’ensembles de données pour des tests et avoir un aperçu de l’impact socio-économique potentiel d’une réglementation modifiée. </a:t>
            </a: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C83E1-6F66-4ABF-885A-5DBE7A0F42D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6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Bien entendu – pour le moment - l’intelligence artificielle fait peur aux juristes. Pourquoi ?</a:t>
            </a:r>
          </a:p>
          <a:p>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La peur du changement d’abord parce qu’il faut s’adapter,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Elle demande un effort de compréhension,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Elle demande un effort de créativité pour proposer de nouvelles solutions.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Autant de challenges qui repose sur les épaules des juristes, mais nous sommes habitués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Nous entrons très probablement dans la 4ème Révolution industrielle, celle de la révolution numérique ou digitale ; la 3ème étant la Révolution informatique.</a:t>
            </a:r>
          </a:p>
          <a:p>
            <a:endParaRPr lang="fr-FR" dirty="0"/>
          </a:p>
          <a:p>
            <a:r>
              <a:rPr lang="fr-FR" sz="1200" kern="1200" dirty="0">
                <a:solidFill>
                  <a:schemeClr val="tx1"/>
                </a:solidFill>
                <a:effectLst/>
                <a:latin typeface="+mn-lt"/>
                <a:ea typeface="+mn-ea"/>
                <a:cs typeface="+mn-cs"/>
              </a:rPr>
              <a:t>Quelle est la différence ?</a:t>
            </a:r>
          </a:p>
          <a:p>
            <a:r>
              <a:rPr lang="fr-FR" sz="1200" kern="1200" dirty="0">
                <a:solidFill>
                  <a:schemeClr val="tx1"/>
                </a:solidFill>
                <a:effectLst/>
                <a:latin typeface="+mn-lt"/>
                <a:ea typeface="+mn-ea"/>
                <a:cs typeface="+mn-cs"/>
              </a:rPr>
              <a:t>Avant, les ordinateurs exécutaient la tâche pour lesquels ils étaient programmés. Il s’agit d’une répétition de tâches.</a:t>
            </a:r>
          </a:p>
          <a:p>
            <a:r>
              <a:rPr lang="fr-FR" sz="1200" kern="1200" dirty="0">
                <a:solidFill>
                  <a:schemeClr val="tx1"/>
                </a:solidFill>
                <a:effectLst/>
                <a:latin typeface="+mn-lt"/>
                <a:ea typeface="+mn-ea"/>
                <a:cs typeface="+mn-cs"/>
              </a:rPr>
              <a:t>Aujourd’hui, l’intelligence des machines leur permet d’effectuer des tâches beaucoup plus proches de celle d’un réseau neuronal, comme la capacité d’apprendre (machine Learning), la capacité de perception (reconnaissance d’image et comparaison), capacité de raisonnement, capacité de comprendre le langage quel que soit la langue (Skype translator, traducteur simultané).</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Tout cela est permis par la réunion de trois facteurs :</a:t>
            </a:r>
          </a:p>
          <a:p>
            <a:pPr lvl="0"/>
            <a:r>
              <a:rPr lang="fr-FR" sz="1200" kern="1200" dirty="0">
                <a:solidFill>
                  <a:schemeClr val="tx1"/>
                </a:solidFill>
                <a:effectLst/>
                <a:latin typeface="+mn-lt"/>
                <a:ea typeface="+mn-ea"/>
                <a:cs typeface="+mn-cs"/>
              </a:rPr>
              <a:t>Un volume de données très important : big data ; </a:t>
            </a:r>
          </a:p>
          <a:p>
            <a:pPr lvl="0"/>
            <a:r>
              <a:rPr lang="fr-FR" sz="1200" kern="1200" dirty="0">
                <a:solidFill>
                  <a:schemeClr val="tx1"/>
                </a:solidFill>
                <a:effectLst/>
                <a:latin typeface="+mn-lt"/>
                <a:ea typeface="+mn-ea"/>
                <a:cs typeface="+mn-cs"/>
              </a:rPr>
              <a:t>Des capacités de stockage et de calcul énorme : le Cloud computing ;</a:t>
            </a:r>
          </a:p>
          <a:p>
            <a:pPr lvl="0"/>
            <a:r>
              <a:rPr lang="fr-FR" sz="1200" kern="1200" dirty="0">
                <a:solidFill>
                  <a:schemeClr val="tx1"/>
                </a:solidFill>
                <a:effectLst/>
                <a:latin typeface="+mn-lt"/>
                <a:ea typeface="+mn-ea"/>
                <a:cs typeface="+mn-cs"/>
              </a:rPr>
              <a:t>Des algorithmes bien plus puissants qu’auparavant. </a:t>
            </a:r>
          </a:p>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9A852D37-CC0B-4E83-9316-81CC7020B755}" type="slidenum">
              <a:rPr lang="fr-FR" smtClean="0"/>
              <a:t>3</a:t>
            </a:fld>
            <a:endParaRPr lang="fr-FR"/>
          </a:p>
        </p:txBody>
      </p:sp>
    </p:spTree>
    <p:extLst>
      <p:ext uri="{BB962C8B-B14F-4D97-AF65-F5344CB8AC3E}">
        <p14:creationId xmlns:p14="http://schemas.microsoft.com/office/powerpoint/2010/main" val="277747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Tout cela est permis par la réunion de trois facteurs :</a:t>
            </a:r>
          </a:p>
          <a:p>
            <a:pPr lvl="0"/>
            <a:r>
              <a:rPr lang="fr-FR" sz="1200" kern="1200" dirty="0">
                <a:solidFill>
                  <a:schemeClr val="tx1"/>
                </a:solidFill>
                <a:effectLst/>
                <a:latin typeface="+mn-lt"/>
                <a:ea typeface="+mn-ea"/>
                <a:cs typeface="+mn-cs"/>
              </a:rPr>
              <a:t>Un volume de données très important : big data ; </a:t>
            </a:r>
          </a:p>
          <a:p>
            <a:pPr lvl="0"/>
            <a:r>
              <a:rPr lang="fr-FR" sz="1200" kern="1200" dirty="0">
                <a:solidFill>
                  <a:schemeClr val="tx1"/>
                </a:solidFill>
                <a:effectLst/>
                <a:latin typeface="+mn-lt"/>
                <a:ea typeface="+mn-ea"/>
                <a:cs typeface="+mn-cs"/>
              </a:rPr>
              <a:t>Des capacités de stockage et de calcul énorme : le Cloud computing ;</a:t>
            </a:r>
          </a:p>
          <a:p>
            <a:pPr lvl="0"/>
            <a:r>
              <a:rPr lang="fr-FR" sz="1200" kern="1200" dirty="0">
                <a:solidFill>
                  <a:schemeClr val="tx1"/>
                </a:solidFill>
                <a:effectLst/>
                <a:latin typeface="+mn-lt"/>
                <a:ea typeface="+mn-ea"/>
                <a:cs typeface="+mn-cs"/>
              </a:rPr>
              <a:t>Des algorithmes bien plus puissants qu’auparavant.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Cette combinaison permet l’essor de l’intelligence artificielle : les vastes quantités de données disponibles, combinées à la connectivité Internet et à la puissance de calcul abordable du nuage, ont facilité de grandes avancées en matière d'algorithmes innovants au cours des 15 dernières années.</a:t>
            </a:r>
          </a:p>
          <a:p>
            <a:pPr marL="0" indent="0">
              <a:buFont typeface="Arial" panose="020B0604020202020204" pitchFamily="34" charset="0"/>
              <a:buNone/>
            </a:pPr>
            <a:endParaRPr lang="fr-FR" dirty="0"/>
          </a:p>
          <a:p>
            <a:pPr marL="0" indent="0">
              <a:buFont typeface="Arial" panose="020B0604020202020204" pitchFamily="34" charset="0"/>
              <a:buNone/>
            </a:pPr>
            <a:endParaRPr lang="fr-FR" dirty="0"/>
          </a:p>
          <a:p>
            <a:pPr marL="0" indent="0">
              <a:buFont typeface="Arial" panose="020B0604020202020204" pitchFamily="34" charset="0"/>
              <a:buNone/>
            </a:pPr>
            <a:r>
              <a:rPr lang="fr-FR" dirty="0"/>
              <a:t>D’un point de vue technologique, pourquoi ces changements et pourquoi maintenant ? </a:t>
            </a:r>
          </a:p>
          <a:p>
            <a:pPr marL="0" indent="0">
              <a:buFont typeface="Arial" panose="020B0604020202020204" pitchFamily="34" charset="0"/>
              <a:buNone/>
            </a:pPr>
            <a:endParaRPr lang="fr-FR" dirty="0"/>
          </a:p>
          <a:p>
            <a:pPr marL="0" indent="0">
              <a:buFont typeface="Arial" panose="020B0604020202020204" pitchFamily="34" charset="0"/>
              <a:buNone/>
            </a:pPr>
            <a:r>
              <a:rPr lang="fr-FR" dirty="0"/>
              <a:t>L’arrivé de l’AI permise par le Cloud </a:t>
            </a:r>
            <a:r>
              <a:rPr lang="fr-FR" dirty="0" err="1"/>
              <a:t>computing</a:t>
            </a:r>
            <a:r>
              <a:rPr lang="fr-FR" dirty="0"/>
              <a:t> change tout :</a:t>
            </a:r>
          </a:p>
          <a:p>
            <a:pPr marL="171450" indent="-171450">
              <a:buFontTx/>
              <a:buChar char="-"/>
            </a:pPr>
            <a:r>
              <a:rPr lang="fr-FR" dirty="0"/>
              <a:t>Intelligence et extension des capacités humaines</a:t>
            </a:r>
          </a:p>
          <a:p>
            <a:pPr marL="171450" indent="-171450">
              <a:buFontTx/>
              <a:buChar char="-"/>
            </a:pPr>
            <a:r>
              <a:rPr lang="fr-FR" dirty="0"/>
              <a:t>Faire de services </a:t>
            </a:r>
            <a:r>
              <a:rPr lang="fr-FR" dirty="0" err="1"/>
              <a:t>limutés</a:t>
            </a:r>
            <a:r>
              <a:rPr lang="fr-FR" dirty="0"/>
              <a:t> à un petit nombre accessibles à tous, ex Skype translator.</a:t>
            </a:r>
          </a:p>
          <a:p>
            <a:pPr marL="0" indent="0">
              <a:buFont typeface="Arial" panose="020B0604020202020204" pitchFamily="34" charset="0"/>
              <a:buNone/>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9ACE4-1275-45EB-97E2-802504B92E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2788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r>
              <a:rPr lang="en-US" b="0" i="0" baseline="0" dirty="0"/>
              <a:t>Business innovation is essentially powered &amp; enabled by Cloud Solutions.</a:t>
            </a:r>
          </a:p>
          <a:p>
            <a:pPr marL="0" indent="0" algn="l" rtl="0">
              <a:buFont typeface="Arial" panose="020B0604020202020204" pitchFamily="34" charset="0"/>
              <a:buNone/>
            </a:pPr>
            <a:r>
              <a:rPr lang="en-US" b="1" i="0" baseline="0" dirty="0"/>
              <a:t>The sense of urgency is clear now, as we all now that any company can disappear in just few months if they don’t innovate, as the competition is now very aggressive especially w. </a:t>
            </a:r>
            <a:r>
              <a:rPr lang="en-US" b="1" i="0" baseline="0" dirty="0" err="1"/>
              <a:t>Disurptive</a:t>
            </a:r>
            <a:r>
              <a:rPr lang="en-US" b="1" i="0" baseline="0" dirty="0"/>
              <a:t> business models.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dirty="0">
              <a:solidFill>
                <a:srgbClr val="505050"/>
              </a:solidFill>
              <a:latin typeface="Segoe UI 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dirty="0">
                <a:solidFill>
                  <a:srgbClr val="505050"/>
                </a:solidFill>
                <a:latin typeface="Segoe UI Light"/>
              </a:rPr>
              <a:t>Interet d’innover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dirty="0">
              <a:solidFill>
                <a:srgbClr val="505050"/>
              </a:solidFill>
              <a:latin typeface="Segoe UI 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dirty="0">
                <a:solidFill>
                  <a:srgbClr val="505050"/>
                </a:solidFill>
                <a:latin typeface="Segoe UI Light"/>
              </a:rPr>
              <a:t>Réduire les coûts et les inefficacités en tirant parti de nouveaux outils et technologies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1200" b="0" i="0" u="none" strike="noStrike" kern="1200" cap="none" spc="0" normalizeH="0" baseline="30000" noProof="0" dirty="0">
              <a:ln>
                <a:noFill/>
              </a:ln>
              <a:solidFill>
                <a:srgbClr val="505050"/>
              </a:solidFill>
              <a:effectLst/>
              <a:uLnTx/>
              <a:uFillTx/>
              <a:latin typeface="Segoe UI Ligh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505050"/>
                </a:solidFill>
                <a:latin typeface="Segoe UI Light"/>
              </a:rPr>
              <a:t>Augmenter les </a:t>
            </a:r>
            <a:r>
              <a:rPr lang="en-US" sz="1200" dirty="0" err="1">
                <a:solidFill>
                  <a:srgbClr val="505050"/>
                </a:solidFill>
                <a:latin typeface="Segoe UI Light"/>
              </a:rPr>
              <a:t>revenus</a:t>
            </a:r>
            <a:r>
              <a:rPr lang="en-US" sz="1200" dirty="0">
                <a:solidFill>
                  <a:srgbClr val="505050"/>
                </a:solidFill>
                <a:latin typeface="Segoe UI Light"/>
              </a:rPr>
              <a:t> avec les </a:t>
            </a:r>
            <a:r>
              <a:rPr lang="en-US" sz="1200" dirty="0" err="1">
                <a:solidFill>
                  <a:srgbClr val="505050"/>
                </a:solidFill>
                <a:latin typeface="Segoe UI Light"/>
              </a:rPr>
              <a:t>actifs</a:t>
            </a:r>
            <a:r>
              <a:rPr lang="en-US" sz="1200" dirty="0">
                <a:solidFill>
                  <a:srgbClr val="505050"/>
                </a:solidFill>
                <a:latin typeface="Segoe UI Light"/>
              </a:rPr>
              <a:t> </a:t>
            </a:r>
            <a:r>
              <a:rPr lang="en-US" sz="1200" dirty="0" err="1">
                <a:solidFill>
                  <a:srgbClr val="505050"/>
                </a:solidFill>
                <a:latin typeface="Segoe UI Light"/>
              </a:rPr>
              <a:t>existants</a:t>
            </a:r>
            <a:r>
              <a:rPr lang="en-US" sz="1200" dirty="0">
                <a:solidFill>
                  <a:srgbClr val="505050"/>
                </a:solidFill>
                <a:latin typeface="Segoe UI Light"/>
              </a:rPr>
              <a:t> de </a:t>
            </a:r>
            <a:r>
              <a:rPr lang="en-US" sz="1200" dirty="0" err="1">
                <a:solidFill>
                  <a:srgbClr val="505050"/>
                </a:solidFill>
                <a:latin typeface="Segoe UI Light"/>
              </a:rPr>
              <a:t>l’entreprise</a:t>
            </a:r>
            <a:r>
              <a:rPr lang="en-US" sz="1200" dirty="0">
                <a:solidFill>
                  <a:srgbClr val="505050"/>
                </a:solidFill>
                <a:latin typeface="Segoe UI Light"/>
              </a:rPr>
              <a:t>. Lancer et </a:t>
            </a:r>
            <a:r>
              <a:rPr lang="en-US" sz="1200" dirty="0" err="1">
                <a:solidFill>
                  <a:srgbClr val="505050"/>
                </a:solidFill>
                <a:latin typeface="Segoe UI Light"/>
              </a:rPr>
              <a:t>monétiser</a:t>
            </a:r>
            <a:r>
              <a:rPr lang="en-US" sz="1200" dirty="0">
                <a:solidFill>
                  <a:srgbClr val="505050"/>
                </a:solidFill>
                <a:latin typeface="Segoe UI Light"/>
              </a:rPr>
              <a:t> de nouveaux services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30000" noProof="0" dirty="0">
              <a:ln>
                <a:noFill/>
              </a:ln>
              <a:solidFill>
                <a:srgbClr val="505050"/>
              </a:solidFill>
              <a:effectLst/>
              <a:uLnTx/>
              <a:uFillTx/>
              <a:latin typeface="Segoe UI Light"/>
              <a:ea typeface="+mn-ea"/>
              <a:cs typeface="+mn-cs"/>
            </a:endParaRPr>
          </a:p>
          <a:p>
            <a:pPr marL="0" indent="0" algn="l" rtl="0">
              <a:buFont typeface="Arial" panose="020B0604020202020204" pitchFamily="34" charset="0"/>
              <a:buNone/>
            </a:pPr>
            <a:r>
              <a:rPr kumimoji="0" lang="en-US" sz="1200" b="0" i="0" u="none" strike="noStrike" kern="1200" cap="none" spc="0" normalizeH="0" baseline="0" noProof="0" dirty="0" err="1">
                <a:ln>
                  <a:noFill/>
                </a:ln>
                <a:solidFill>
                  <a:srgbClr val="505050"/>
                </a:solidFill>
                <a:effectLst/>
                <a:uLnTx/>
                <a:uFillTx/>
                <a:latin typeface="Segoe UI Light"/>
                <a:ea typeface="+mn-ea"/>
                <a:cs typeface="+mn-cs"/>
              </a:rPr>
              <a:t>Créez</a:t>
            </a:r>
            <a:r>
              <a:rPr kumimoji="0" lang="en-US" sz="1200" b="0" i="0" u="none" strike="noStrike" kern="1200" cap="none" spc="0" normalizeH="0" baseline="0" noProof="0" dirty="0">
                <a:ln>
                  <a:noFill/>
                </a:ln>
                <a:solidFill>
                  <a:srgbClr val="505050"/>
                </a:solidFill>
                <a:effectLst/>
                <a:uLnTx/>
                <a:uFillTx/>
                <a:latin typeface="Segoe UI Light"/>
                <a:ea typeface="+mn-ea"/>
                <a:cs typeface="+mn-cs"/>
              </a:rPr>
              <a:t> de nouveaux </a:t>
            </a:r>
            <a:r>
              <a:rPr kumimoji="0" lang="en-US" sz="1200" b="0" i="0" u="none" strike="noStrike" kern="1200" cap="none" spc="0" normalizeH="0" baseline="0" noProof="0" dirty="0" err="1">
                <a:ln>
                  <a:noFill/>
                </a:ln>
                <a:solidFill>
                  <a:srgbClr val="505050"/>
                </a:solidFill>
                <a:effectLst/>
                <a:uLnTx/>
                <a:uFillTx/>
                <a:latin typeface="Segoe UI Light"/>
                <a:ea typeface="+mn-ea"/>
                <a:cs typeface="+mn-cs"/>
              </a:rPr>
              <a:t>modèles</a:t>
            </a:r>
            <a:r>
              <a:rPr kumimoji="0" lang="en-US" sz="1200" b="0" i="0" u="none" strike="noStrike" kern="1200" cap="none" spc="0" normalizeH="0" baseline="0" noProof="0" dirty="0">
                <a:ln>
                  <a:noFill/>
                </a:ln>
                <a:solidFill>
                  <a:srgbClr val="505050"/>
                </a:solidFill>
                <a:effectLst/>
                <a:uLnTx/>
                <a:uFillTx/>
                <a:latin typeface="Segoe UI Light"/>
                <a:ea typeface="+mn-ea"/>
                <a:cs typeface="+mn-cs"/>
              </a:rPr>
              <a:t> </a:t>
            </a:r>
            <a:r>
              <a:rPr kumimoji="0" lang="en-US" sz="1200" b="0" i="0" u="none" strike="noStrike" kern="1200" cap="none" spc="0" normalizeH="0" baseline="0" noProof="0" dirty="0" err="1">
                <a:ln>
                  <a:noFill/>
                </a:ln>
                <a:solidFill>
                  <a:srgbClr val="505050"/>
                </a:solidFill>
                <a:effectLst/>
                <a:uLnTx/>
                <a:uFillTx/>
                <a:latin typeface="Segoe UI Light"/>
                <a:ea typeface="+mn-ea"/>
                <a:cs typeface="+mn-cs"/>
              </a:rPr>
              <a:t>d’affaires</a:t>
            </a:r>
            <a:r>
              <a:rPr kumimoji="0" lang="en-US" sz="1200" b="0" i="0" u="none" strike="noStrike" kern="1200" cap="none" spc="0" normalizeH="0" baseline="0" noProof="0" dirty="0">
                <a:ln>
                  <a:noFill/>
                </a:ln>
                <a:solidFill>
                  <a:srgbClr val="505050"/>
                </a:solidFill>
                <a:effectLst/>
                <a:uLnTx/>
                <a:uFillTx/>
                <a:latin typeface="Segoe UI Light"/>
                <a:ea typeface="+mn-ea"/>
                <a:cs typeface="+mn-cs"/>
              </a:rPr>
              <a:t> et de </a:t>
            </a:r>
            <a:r>
              <a:rPr kumimoji="0" lang="en-US" sz="1200" b="0" i="0" u="none" strike="noStrike" kern="1200" cap="none" spc="0" normalizeH="0" baseline="0" noProof="0" dirty="0" err="1">
                <a:ln>
                  <a:noFill/>
                </a:ln>
                <a:solidFill>
                  <a:srgbClr val="505050"/>
                </a:solidFill>
                <a:effectLst/>
                <a:uLnTx/>
                <a:uFillTx/>
                <a:latin typeface="Segoe UI Light"/>
                <a:ea typeface="+mn-ea"/>
                <a:cs typeface="+mn-cs"/>
              </a:rPr>
              <a:t>nouvelles</a:t>
            </a:r>
            <a:r>
              <a:rPr kumimoji="0" lang="en-US" sz="1200" b="0" i="0" u="none" strike="noStrike" kern="1200" cap="none" spc="0" normalizeH="0" baseline="0" noProof="0" dirty="0">
                <a:ln>
                  <a:noFill/>
                </a:ln>
                <a:solidFill>
                  <a:srgbClr val="505050"/>
                </a:solidFill>
                <a:effectLst/>
                <a:uLnTx/>
                <a:uFillTx/>
                <a:latin typeface="Segoe UI Light"/>
                <a:ea typeface="+mn-ea"/>
                <a:cs typeface="+mn-cs"/>
              </a:rPr>
              <a:t> </a:t>
            </a:r>
            <a:r>
              <a:rPr kumimoji="0" lang="en-US" sz="1200" b="0" i="0" u="none" strike="noStrike" kern="1200" cap="none" spc="0" normalizeH="0" baseline="0" noProof="0" dirty="0" err="1">
                <a:ln>
                  <a:noFill/>
                </a:ln>
                <a:solidFill>
                  <a:srgbClr val="505050"/>
                </a:solidFill>
                <a:effectLst/>
                <a:uLnTx/>
                <a:uFillTx/>
                <a:latin typeface="Segoe UI Light"/>
                <a:ea typeface="+mn-ea"/>
                <a:cs typeface="+mn-cs"/>
              </a:rPr>
              <a:t>opportunités</a:t>
            </a:r>
            <a:r>
              <a:rPr kumimoji="0" lang="en-US" sz="1200" b="0" i="0" u="none" strike="noStrike" kern="1200" cap="none" spc="0" normalizeH="0" baseline="0" noProof="0" dirty="0">
                <a:ln>
                  <a:noFill/>
                </a:ln>
                <a:solidFill>
                  <a:srgbClr val="505050"/>
                </a:solidFill>
                <a:effectLst/>
                <a:uLnTx/>
                <a:uFillTx/>
                <a:latin typeface="Segoe UI Light"/>
                <a:ea typeface="+mn-ea"/>
                <a:cs typeface="+mn-cs"/>
              </a:rPr>
              <a:t> de business</a:t>
            </a:r>
            <a:endParaRPr lang="en-US" b="0" i="0" baseline="0" dirty="0"/>
          </a:p>
        </p:txBody>
      </p:sp>
      <p:sp>
        <p:nvSpPr>
          <p:cNvPr id="4" name="Slide Number Placeholder 3"/>
          <p:cNvSpPr>
            <a:spLocks noGrp="1"/>
          </p:cNvSpPr>
          <p:nvPr>
            <p:ph type="sldNum" sz="quarter" idx="10"/>
          </p:nvPr>
        </p:nvSpPr>
        <p:spPr/>
        <p:txBody>
          <a:bodyPr/>
          <a:lstStyle/>
          <a:p>
            <a:pPr marL="0" marR="0" lvl="0" indent="0" algn="r" defTabSz="932425" rtl="0" eaLnBrk="1" fontAlgn="auto" latinLnBrk="0" hangingPunct="1">
              <a:lnSpc>
                <a:spcPct val="100000"/>
              </a:lnSpc>
              <a:spcBef>
                <a:spcPts val="0"/>
              </a:spcBef>
              <a:spcAft>
                <a:spcPts val="0"/>
              </a:spcAft>
              <a:buClrTx/>
              <a:buSzTx/>
              <a:buFontTx/>
              <a:buNone/>
              <a:tabLst/>
              <a:defRPr/>
            </a:pPr>
            <a:fld id="{01EFE40D-E08A-464F-96D6-CEB0B2DD69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425"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913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600" dirty="0"/>
              <a:t>Le juriste 3.0 est né.</a:t>
            </a:r>
          </a:p>
          <a:p>
            <a:endParaRPr lang="fr-FR" sz="1600" dirty="0"/>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L'IA n’est pas encore en pleine maturité en tant que technologie, mais l'IA est déjà utilisée aujourd'hui, tout autour de nous et nous aide dans notre vie quotidienne et améliore les performances de nombreux systèmes dans tous les secteurs, y compris les logiciels de navigation, les moteurs de recherche et plus récemment, et, plus récemment, Cortana, un assistant personnel qui reconnaît votre voix et y répond. </a:t>
            </a:r>
          </a:p>
          <a:p>
            <a:pPr algn="just"/>
            <a:endParaRPr lang="fr-FR" sz="1600" dirty="0"/>
          </a:p>
          <a:p>
            <a:pPr algn="just"/>
            <a:r>
              <a:rPr lang="fr-FR" sz="1600" dirty="0"/>
              <a:t>La collaboration est fondamentale et la journée typique a changé.</a:t>
            </a:r>
          </a:p>
          <a:p>
            <a:endParaRPr lang="fr-FR" sz="1600" dirty="0"/>
          </a:p>
          <a:p>
            <a:r>
              <a:rPr lang="fr-FR" sz="1600" dirty="0"/>
              <a:t>Le paysage moderne des affaires change et se dirige vers le Cloud. Nous passons d'un monde de création individuelle à une collaboration et à une collaboration en temps réel, à tout moment, n'importe où. Pensez à votre quotidien. Courrier électronique, médias sociaux, messages texte, encore et encore - et vous n'êtes qu'un joueur.</a:t>
            </a:r>
          </a:p>
          <a:p>
            <a:r>
              <a:rPr lang="fr-FR" sz="1600" dirty="0"/>
              <a:t> </a:t>
            </a:r>
          </a:p>
          <a:p>
            <a:pPr algn="just"/>
            <a:r>
              <a:rPr lang="fr-FR" sz="1600" dirty="0"/>
              <a:t>- Commencez ma journée en vérifiant le courrier électronique et les documents pertinents sur mon téléphone portable (en s'appuyant sur OneDrive)</a:t>
            </a:r>
          </a:p>
          <a:p>
            <a:pPr algn="just"/>
            <a:r>
              <a:rPr lang="fr-FR" sz="1600" dirty="0"/>
              <a:t>- Passez en revue mes notes sur OneNote et envoyez des éléments de l'ordre du jour à des collègues avec lesquels j'ai rencontré</a:t>
            </a:r>
          </a:p>
          <a:p>
            <a:pPr algn="just"/>
            <a:r>
              <a:rPr lang="fr-FR" sz="1600" dirty="0"/>
              <a:t>- À l'aide de ma surface, je passe à la main dans plus de notes dans mon OneNote pendant les réunions</a:t>
            </a:r>
          </a:p>
          <a:p>
            <a:pPr algn="just"/>
            <a:r>
              <a:rPr lang="fr-FR" sz="1600" dirty="0"/>
              <a:t>- Récupérer un contrat que je négocie avec mes lignes rouges et les lignes rouges des autres membres de mon équipe étendue à partir de notre dossier OneDrive partagé</a:t>
            </a:r>
          </a:p>
          <a:p>
            <a:pPr algn="just"/>
            <a:r>
              <a:rPr lang="fr-FR" sz="1600" dirty="0"/>
              <a:t>- Examinez les documents connexes stockés dans </a:t>
            </a:r>
            <a:r>
              <a:rPr lang="fr-FR" sz="1600" dirty="0" err="1"/>
              <a:t>Sharepoint</a:t>
            </a:r>
            <a:r>
              <a:rPr lang="fr-FR" sz="1600" dirty="0"/>
              <a:t> et vérifiez le calendrier de l'équipe pour la disponibilité de notre prochaine réunion</a:t>
            </a:r>
          </a:p>
          <a:p>
            <a:pPr algn="just"/>
            <a:r>
              <a:rPr lang="fr-FR" sz="1600" dirty="0"/>
              <a:t>- Configurer un appel Skype</a:t>
            </a:r>
          </a:p>
          <a:p>
            <a:endParaRPr lang="fr-FR" sz="1600" dirty="0"/>
          </a:p>
        </p:txBody>
      </p:sp>
      <p:sp>
        <p:nvSpPr>
          <p:cNvPr id="4" name="Slide Number Placeholder 3"/>
          <p:cNvSpPr>
            <a:spLocks noGrp="1"/>
          </p:cNvSpPr>
          <p:nvPr>
            <p:ph type="sldNum" sz="quarter" idx="10"/>
          </p:nvPr>
        </p:nvSpPr>
        <p:spPr/>
        <p:txBody>
          <a:bodyPr/>
          <a:lstStyle/>
          <a:p>
            <a:pPr defTabSz="933237">
              <a:defRPr/>
            </a:pPr>
            <a:fld id="{F7141B6D-7077-4358-9FA1-C94EC35AE45E}" type="slidenum">
              <a:rPr lang="en-US" sz="1800" kern="0">
                <a:solidFill>
                  <a:sysClr val="windowText" lastClr="000000"/>
                </a:solidFill>
              </a:rPr>
              <a:pPr defTabSz="933237">
                <a:defRPr/>
              </a:pPr>
              <a:t>6</a:t>
            </a:fld>
            <a:endParaRPr lang="en-US" sz="1800" kern="0">
              <a:solidFill>
                <a:sysClr val="windowText" lastClr="000000"/>
              </a:solidFill>
            </a:endParaRPr>
          </a:p>
        </p:txBody>
      </p:sp>
    </p:spTree>
    <p:extLst>
      <p:ext uri="{BB962C8B-B14F-4D97-AF65-F5344CB8AC3E}">
        <p14:creationId xmlns:p14="http://schemas.microsoft.com/office/powerpoint/2010/main" val="2875189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effectLst/>
                <a:latin typeface="+mn-lt"/>
                <a:ea typeface="+mn-ea"/>
                <a:cs typeface="+mn-cs"/>
              </a:rPr>
              <a:t> Rappel :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Comment les décideurs politiques devraient-ils aborder la responsabilité des systèmes d'IA sans nuire à l'innovation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Comme les humains, les systèmes d'IA sont capables d'apprendre de nouveaux comportements ou fonctions et de se comporter de manière inattendue. Bien que de nombreux comportements d'IA - qu'ils soient intentionnels, non intentionnels ou acquis - profiteront aux utilisateurs, d'autres peuvent causer des dommages physiques aux utilisateurs ou au grand public et peuvent exposer Microsoft ou ses clients à des responsabilités imprévues : en particulier si les solutions d'IA sont utilisées d'une manière que non anticipée ou attendue, ou si nous avons anticipé mais mis en garde contre ou interdit.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 risque de responsabilité, associé à des comportements inattendus ou à des utilisations imprévues de nos produits d'IA, augmente lorsque l'IA est intégrée au matériel, exposant le public à des risques physiques potentiels et Microsoft à des risques de responsabilité délictuelle qui ne sont pas normalement associés aux logiciels. </a:t>
            </a:r>
          </a:p>
          <a:p>
            <a:r>
              <a:rPr lang="fr-FR" sz="1200" kern="1200" dirty="0">
                <a:solidFill>
                  <a:schemeClr val="tx1"/>
                </a:solidFill>
                <a:effectLst/>
                <a:latin typeface="+mn-lt"/>
                <a:ea typeface="+mn-ea"/>
                <a:cs typeface="+mn-cs"/>
              </a:rPr>
              <a:t>Les commentateurs commencent à se demander si les concepts de responsabilité délictuelle existants tiennent compte de manière adéquate des préjudices causés par les systèmes autonomes. Des pressions croissantes s'exercent pour élaborer de nouveaux règlements pour traiter spécifiquement du comportement de l'IA, peut-être en soumettant les concepteurs de l'IA à une responsabilité stricte.  </a:t>
            </a:r>
          </a:p>
          <a:p>
            <a:r>
              <a:rPr lang="fr-FR" sz="1200" kern="1200" dirty="0">
                <a:solidFill>
                  <a:schemeClr val="tx1"/>
                </a:solidFill>
                <a:effectLst/>
                <a:latin typeface="+mn-lt"/>
                <a:ea typeface="+mn-ea"/>
                <a:cs typeface="+mn-cs"/>
              </a:rPr>
              <a:t>Il est important qu’un régime de responsabilité qui établit un équilibre entre la sécurité des consommateurs et des règles de responsabilité appropriées ; axées ce que l'on trouve déjà dans le droit de la responsabilité civile.</a:t>
            </a: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Un régime de responsabilité approprié doit: </a:t>
            </a:r>
          </a:p>
          <a:p>
            <a:pPr lvl="0"/>
            <a:r>
              <a:rPr lang="fr-FR" sz="1200" kern="1200" dirty="0">
                <a:solidFill>
                  <a:schemeClr val="tx1"/>
                </a:solidFill>
                <a:effectLst/>
                <a:latin typeface="+mn-lt"/>
                <a:ea typeface="+mn-ea"/>
                <a:cs typeface="+mn-cs"/>
              </a:rPr>
              <a:t>protéger les consommateurs, </a:t>
            </a:r>
          </a:p>
          <a:p>
            <a:pPr lvl="0"/>
            <a:r>
              <a:rPr lang="fr-FR" sz="1200" kern="1200" dirty="0">
                <a:solidFill>
                  <a:schemeClr val="tx1"/>
                </a:solidFill>
                <a:effectLst/>
                <a:latin typeface="+mn-lt"/>
                <a:ea typeface="+mn-ea"/>
                <a:cs typeface="+mn-cs"/>
              </a:rPr>
              <a:t>veiller à ce que les entreprises soient incitées à concevoir et à fournir des technologies et des produits sûrs, </a:t>
            </a:r>
          </a:p>
          <a:p>
            <a:pPr lvl="0"/>
            <a:r>
              <a:rPr lang="fr-FR" sz="1200" kern="1200" dirty="0">
                <a:solidFill>
                  <a:schemeClr val="tx1"/>
                </a:solidFill>
                <a:effectLst/>
                <a:latin typeface="+mn-lt"/>
                <a:ea typeface="+mn-ea"/>
                <a:cs typeface="+mn-cs"/>
              </a:rPr>
              <a:t>donner aux entreprises la souplesse nécessaire pour innover, et </a:t>
            </a:r>
          </a:p>
          <a:p>
            <a:pPr lvl="0"/>
            <a:r>
              <a:rPr lang="fr-FR" sz="1200" kern="1200" dirty="0">
                <a:solidFill>
                  <a:schemeClr val="tx1"/>
                </a:solidFill>
                <a:effectLst/>
                <a:latin typeface="+mn-lt"/>
                <a:ea typeface="+mn-ea"/>
                <a:cs typeface="+mn-cs"/>
              </a:rPr>
              <a:t>ne pas créer d'obstacles inutiles qui ralentissent le développement. </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Prospective :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Compte tenu de l'état naissant de la technologie et de ces objectifs concurrents, nous croyons que les organismes de réglementation devraient favoriser un régime de responsabilité comportant les éléments suivants qui concilient le mieux l'innovation et la sécurité des consommateurs : </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 un test de négligence pour les dommages corporels causés par un logiciel d'IA, par opposition à une responsabilité stricte qui signifie que les tribunaux examinent le caractère raisonnable de la conduite du développeur dans la préparation, l'essai, le déploiement et l'inclusion d'avertissements avec le produit (par opposition à un test de responsabilité stricte qui se concentre sur la question de savoir si le produit lui-même était défectueux) ; </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A partir du test de négligence, les règles devraient isoler ou limiter la responsabilité du développeur d'IA tant que le développeur prend les mesures appropriées pour concevoir, tester, surveiller et améliorer le produit d'IA ; </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La répartition des dommages de sorte que le promoteur de l'IA assume une responsabilité proportionnelle, plutôt qu'une responsabilité conjointe et solidaire, pour les dommages physiques causés par les produits dans lesquels l'IA est intégrée, en particulier lorsque l'utilisation de l'IA était inattendue, interdite ou incompatible avec les cas d'utilisation autorisée ; et </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 Les exigences en matière de dommages réels, de sorte qu'une poursuite ne peut être intentée uniquement sur la base d'un préjudice spéculatif ou de la crainte d'un préjudice futur.</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C83E1-6F66-4ABF-885A-5DBE7A0F42D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019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Il y a de nombreuses formes d’IA : autant de définitions associés. </a:t>
            </a:r>
          </a:p>
          <a:p>
            <a:r>
              <a:rPr lang="fr-FR" sz="1200" kern="1200" dirty="0">
                <a:solidFill>
                  <a:schemeClr val="tx1"/>
                </a:solidFill>
                <a:effectLst/>
                <a:latin typeface="+mn-lt"/>
                <a:ea typeface="+mn-ea"/>
                <a:cs typeface="+mn-cs"/>
              </a:rPr>
              <a:t>Ex. Les réseaux neuronaux est la forme d’IA dont nous parlons tous quand nous disons IA.</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L’éthique et le droit souple peuvent nous sortir de l’ornière.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L’éthique : elle permet principalement que les technologies soient jugées fiables par les individus et la société. Une conception appropriée de l’IA, des choix économiques et sociaux judicieux sont essentiels pour que la puissance de calcul et les capacités d'apprentissage des machines soient désormais associés à la sensibilité et à l'intelligence émotionnelle des humains.</a:t>
            </a:r>
            <a:r>
              <a:rPr lang="fr-FR" dirty="0">
                <a:effectLst/>
              </a:rPr>
              <a:t>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C83E1-6F66-4ABF-885A-5DBE7A0F42D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608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effectLst/>
                <a:latin typeface="+mn-lt"/>
                <a:ea typeface="+mn-ea"/>
                <a:cs typeface="+mn-cs"/>
              </a:rPr>
              <a:t>Quels sont, selon vous, les enjeux éthiques à prendre en considération en matière d’IA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 centrage sur l’humain est primordial. Il se construit autour de valeurs universelles comme la transparence, la préservation de la dignité humaine, le respect de la vie privé et des données personnelles. Ainsi, les algorithmes doivent :</a:t>
            </a:r>
          </a:p>
          <a:p>
            <a:pPr lvl="0"/>
            <a:r>
              <a:rPr lang="fr-FR" sz="1200" kern="1200" dirty="0">
                <a:solidFill>
                  <a:schemeClr val="tx1"/>
                </a:solidFill>
                <a:effectLst/>
                <a:latin typeface="+mn-lt"/>
                <a:ea typeface="+mn-ea"/>
                <a:cs typeface="+mn-cs"/>
              </a:rPr>
              <a:t>Fonctionner de manière sûre et fiable ; Être juste et considérer chacun avec dignité et respect ;Être transparent et fournir des explications sur les éléments clés ; Protéger la vie privée ; Etre responsables afin que les humains puissent éviter tous dommages involontaires ;</a:t>
            </a:r>
          </a:p>
          <a:p>
            <a:r>
              <a:rPr lang="fr-FR" sz="1200" kern="1200" dirty="0">
                <a:solidFill>
                  <a:schemeClr val="tx1"/>
                </a:solidFill>
                <a:effectLst/>
                <a:latin typeface="+mn-lt"/>
                <a:ea typeface="+mn-ea"/>
                <a:cs typeface="+mn-cs"/>
              </a:rPr>
              <a:t>Etre « inclusif » en bénéficiant à tous en les responsabilisant.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Ces axes permettent de répondre à la question de la responsabilité qui jouera un rôle important dans l’IA. Il s’agit de connaitre le responsable d’une décision automatique et les critères pour générer cette décision.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Mais avant tout, il convient que ces critères soient légitimes. Si l’IA n’est pas construite comme cela, le risque est immense de créer des préjugés contre cette technologie et de lui reprocher un centrage sur les biais (discriminations), des conséquences sur l’emploi (notamment liées à l’automatisation), une concentration des technologies dans les mains de quelques Etats. Seule l’éthique permettra à la société de profiter de cette technologie liée à un but premier : amplifier l'ingéniosité humaine avec une technologie intelligente. Le droit ne fera que sanctionner ce qui n’est pas conforme aux critères déterminés par l’éthique. A y regarder de près, cela ressemble à du « déjà vu » dans l’histoire de l’innovation et de l’informatique, pourtant ce n’est pas si simple. Le développement de l’IA est à un point d'inflexion, où les vastes quantités de données disponibles (« big data »), combinées à la puissance de calcul du Cloud computing, ont facilité de grands progrès dans les algorithmes au cours des quinze dernières </a:t>
            </a:r>
            <a:r>
              <a:rPr lang="fr-FR" sz="1200" kern="1200" dirty="0" err="1">
                <a:solidFill>
                  <a:schemeClr val="tx1"/>
                </a:solidFill>
                <a:effectLst/>
                <a:latin typeface="+mn-lt"/>
                <a:ea typeface="+mn-ea"/>
                <a:cs typeface="+mn-cs"/>
              </a:rPr>
              <a:t>années.Auparavant</a:t>
            </a:r>
            <a:r>
              <a:rPr lang="fr-FR" sz="1200" kern="1200" dirty="0">
                <a:solidFill>
                  <a:schemeClr val="tx1"/>
                </a:solidFill>
                <a:effectLst/>
                <a:latin typeface="+mn-lt"/>
                <a:ea typeface="+mn-ea"/>
                <a:cs typeface="+mn-cs"/>
              </a:rPr>
              <a:t>, les machines effectuaient des tâches d’exécution. Aujourd’hui, elles sont plus intelligentes, pour percevoir, calculer, raisonner, apprendre, comprendre le langage humain, résoudre des problèmes complexes.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Nous entrons dans l’ère de l’intelligence, présente dans nos vies en ligne et hors ligne, ce qui rend l’éthique nécessaire, plus que le droit dur.  </a:t>
            </a:r>
            <a:r>
              <a:rPr lang="fr-FR" dirty="0">
                <a:effectLst/>
              </a:rPr>
              <a:t> </a:t>
            </a:r>
            <a:r>
              <a:rPr lang="fr-FR" sz="1200" kern="1200" dirty="0">
                <a:solidFill>
                  <a:schemeClr val="tx1"/>
                </a:solidFill>
                <a:effectLst/>
                <a:latin typeface="+mn-lt"/>
                <a:ea typeface="+mn-ea"/>
                <a:cs typeface="+mn-cs"/>
              </a:rPr>
              <a:t>Par exemple : une traduction visuelle simultanée d’un discours à destination des malentendants. L’algorithme retiendra que l’utilisateur est sourd et utilisera son expérience utilisateur pour enrichir l’accessibilité des produits.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C83E1-6F66-4ABF-885A-5DBE7A0F42D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938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effectLst/>
                <a:latin typeface="+mn-lt"/>
                <a:ea typeface="+mn-ea"/>
                <a:cs typeface="+mn-cs"/>
              </a:rPr>
              <a:t>Équité </a:t>
            </a:r>
            <a:r>
              <a:rPr lang="fr-FR" sz="1200" b="0" kern="1200" dirty="0">
                <a:solidFill>
                  <a:schemeClr val="tx1"/>
                </a:solidFill>
                <a:effectLst/>
                <a:latin typeface="+mn-lt"/>
                <a:ea typeface="+mn-ea"/>
                <a:cs typeface="+mn-cs"/>
              </a:rPr>
              <a:t>:</a:t>
            </a:r>
          </a:p>
          <a:p>
            <a:pPr algn="just"/>
            <a:r>
              <a:rPr lang="fr-FR" sz="1200" b="0" kern="1200" dirty="0">
                <a:solidFill>
                  <a:schemeClr val="tx1"/>
                </a:solidFill>
                <a:effectLst/>
                <a:latin typeface="+mn-lt"/>
                <a:ea typeface="+mn-ea"/>
                <a:cs typeface="+mn-cs"/>
              </a:rPr>
              <a:t>Les systèmes d'IA devraient traiter tout le monde d'une manière juste et équilibrée et ne pas affecter de manière différente des groupes de personnes se trouvant dans une situation similaire. Si les systèmes d'IA fournissent des conseils sur, par exemple, le traitement médical, les demandes de prêt ou l'emploi, ils devraient faire les mêmes recommandations à toutes les personnes ayant des symptômes, une situation financière ou des qualifications professionnelles similaires. Lors de l'élaboration de ces systèmes, les développeurs devraient être sensibles aux endroits où des biais sociétaux ou d'autres biais peuvent être incorporés dans les données de formation ou les algorithmes. Nous avons mentionné précédemment que la conception de tout système d'IA commence par le choix des données de formation - ce qui est aussi le premier endroit où les biais peuvent entrer dans le système. Les données de formation devraient représenter suffisamment le monde dans lequel nous vivons. </a:t>
            </a:r>
          </a:p>
          <a:p>
            <a:endParaRPr lang="fr-FR" sz="1200" b="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Transparence :</a:t>
            </a:r>
          </a:p>
          <a:p>
            <a:pPr algn="just"/>
            <a:r>
              <a:rPr lang="fr-FR" sz="1200" b="0" kern="1200" dirty="0">
                <a:solidFill>
                  <a:schemeClr val="tx1"/>
                </a:solidFill>
                <a:effectLst/>
                <a:latin typeface="+mn-lt"/>
                <a:ea typeface="+mn-ea"/>
                <a:cs typeface="+mn-cs"/>
              </a:rPr>
              <a:t>Les quatre valeurs précédentes reposent sur deux principes fondamentaux : la transparence et la responsabilité. Comme les systèmes d'IA sont de plus en plus impliqués dans les décisions qui influencent la vie des gens : il est essentiel de permettre aux gens de comprendre le fonctionnement de ces systèmes et de fournir un mécanisme de responsabilisation pour bâtir la confiance. Avec de nombreuses techniques d'apprentissage machine avancées telles que les réseaux neuronaux profonds fonctionnant essentiellement comme des systèmes de "boîtes noires" que même les scientifiques ne peuvent comprendre, nous pensons qu'une approche significative pour permettre la transparence consiste à expliquer tout ce que nous pouvons sur le système de bout en bout, par exemple : Description des données qui ont été utilisées pour former et tester le système. Quelles procédures ont été utilisées pour vérifier la qualité et l'exhaustivité des données ?Quels types de données continueront d'être utilisées une fois le système déployé ?Quels sont les critères de sélection des algorithmes ? Comment les résultats sont-ils vérifiés et testés pour déceler tout biais potentiel ?	</a:t>
            </a:r>
          </a:p>
          <a:p>
            <a:pPr algn="just"/>
            <a:r>
              <a:rPr lang="fr-FR" sz="1200" b="0" kern="1200" dirty="0">
                <a:solidFill>
                  <a:schemeClr val="tx1"/>
                </a:solidFill>
                <a:effectLst/>
                <a:latin typeface="+mn-lt"/>
                <a:ea typeface="+mn-ea"/>
                <a:cs typeface="+mn-cs"/>
              </a:rPr>
              <a:t>Cette information est plus significative et facilite la sensibilisation aux problèmes potentiels dans la conception du système et informe sur la façon dont les résultats devraient être utilisés, en particulier par les experts en la matière et d'autres experts. Microsoft travaille avec le Partenariat sur l'IA et d'autres pour développer les meilleures pratiques en matière de transparence des systèmes d'IA.</a:t>
            </a:r>
          </a:p>
          <a:p>
            <a:pPr algn="just"/>
            <a:endParaRPr lang="fr-FR" sz="1200" b="1" kern="1200" dirty="0">
              <a:solidFill>
                <a:schemeClr val="tx1"/>
              </a:solidFill>
              <a:effectLst/>
              <a:latin typeface="+mn-lt"/>
              <a:ea typeface="+mn-ea"/>
              <a:cs typeface="+mn-cs"/>
            </a:endParaRPr>
          </a:p>
          <a:p>
            <a:pPr algn="just"/>
            <a:r>
              <a:rPr lang="fr-FR" dirty="0"/>
              <a:t>Il est essentiel que l'IA ne limite pas les possibilités de toute personne - l'équité est le fondement du traitement des personnes avec dignité et respect. Le racisme et le sexisme peuvent également s'infiltrer dans les données sociétales.</a:t>
            </a:r>
          </a:p>
          <a:p>
            <a:pPr algn="just"/>
            <a:r>
              <a:rPr lang="fr-FR" dirty="0"/>
              <a:t>Comme les systèmes d'IA sont conçus par des personnes, attirer un bassin diversifié de talents d'IA aidera à identifier les différentes perspectives qui doivent être prises en compte au cours du processus de développement.</a:t>
            </a:r>
          </a:p>
          <a:p>
            <a:endParaRPr lang="fr-FR" dirty="0"/>
          </a:p>
          <a:p>
            <a:r>
              <a:rPr lang="fr-FR" b="1" dirty="0"/>
              <a:t>Responsabilité </a:t>
            </a:r>
            <a:r>
              <a:rPr lang="fr-F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People who design and deploy AI systems must be accountable for how their systems operate.</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Microsoft, we have just established a senior leadership level AI and Ethics in Engineering &amp; Research (AETHER) Committee for this purpose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C83E1-6F66-4ABF-885A-5DBE7A0F42D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3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565904D2-DAB1-4C8D-A432-3D1739DDC654}" type="datetimeFigureOut">
              <a:rPr lang="fr-FR" smtClean="0"/>
              <a:t>06/06/2018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579060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5904D2-DAB1-4C8D-A432-3D1739DDC654}" type="datetimeFigureOut">
              <a:rPr lang="fr-FR" smtClean="0"/>
              <a:t>06/06/2018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1048055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5904D2-DAB1-4C8D-A432-3D1739DDC654}" type="datetimeFigureOut">
              <a:rPr lang="fr-FR" smtClean="0"/>
              <a:t>06/06/2018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3587898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1787827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4826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fr-FR"/>
              <a:t>Modifiez le style du titre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6/6/2018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extLst>
      <p:ext uri="{BB962C8B-B14F-4D97-AF65-F5344CB8AC3E}">
        <p14:creationId xmlns:p14="http://schemas.microsoft.com/office/powerpoint/2010/main" val="3333601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6/6/2018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365794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fr-FR"/>
              <a:t>Modifiez le style du titre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6/6/2018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84602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6/6/2018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020961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20000" y="2505075"/>
            <a:ext cx="5025216"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a:t>Modifier les styles du texte du masque</a:t>
            </a:r>
          </a:p>
        </p:txBody>
      </p:sp>
      <p:sp>
        <p:nvSpPr>
          <p:cNvPr id="6" name="Content Placeholder 5"/>
          <p:cNvSpPr>
            <a:spLocks noGrp="1"/>
          </p:cNvSpPr>
          <p:nvPr>
            <p:ph sz="quarter" idx="4"/>
          </p:nvPr>
        </p:nvSpPr>
        <p:spPr>
          <a:xfrm>
            <a:off x="6319840" y="2505075"/>
            <a:ext cx="503554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6/6/2018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391741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6/6/2018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52236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5904D2-DAB1-4C8D-A432-3D1739DDC654}" type="datetimeFigureOut">
              <a:rPr lang="fr-FR" smtClean="0"/>
              <a:t>06/06/2018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1234358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6/6/2018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285976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7D1BD23-6E54-4D9D-AD88-A2813C73CC25}" type="datetimeFigureOut">
              <a:rPr lang="en-US" dirty="0"/>
              <a:t>6/6/2018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466062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471A834-4F3C-4AF9-9C74-05EC35A0F292}" type="datetimeFigureOut">
              <a:rPr lang="en-US" dirty="0"/>
              <a:t>6/6/2018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04534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B80C674-7DFC-42FE-B9CD-82963CDB1557}" type="datetimeFigureOut">
              <a:rPr lang="en-US" dirty="0"/>
              <a:t>6/6/2018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84383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076456F-F47D-4F25-8053-2A695DA0CA7D}" type="datetimeFigureOut">
              <a:rPr lang="en-US" dirty="0"/>
              <a:t>6/6/2018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405630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D6C7379-69CC-4837-9905-BEBA22830C8A}" type="datetimeFigureOut">
              <a:rPr lang="en-US" dirty="0"/>
              <a:t>6/6/2018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67050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fr-FR"/>
              <a:t>Modifiez le style du titre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9EB8B7E-8AEE-4F10-BFEE-C999AD004D36}" type="datetimeFigureOut">
              <a:rPr lang="en-US" dirty="0"/>
              <a:t>6/6/2018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839059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fr-FR"/>
              <a:t>Modifiez le style du titre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a:t>Modifier les styles du texte du masque</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a:t>Modifier les styles du texte du masque</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8668F3F9-58BC-440B-B37B-805B9055EF92}" type="datetimeFigureOut">
              <a:rPr lang="en-US" dirty="0"/>
              <a:t>6/6/2018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429506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fr-FR"/>
              <a:t>Modifiez le style du titre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0D5A53AF-48EA-489D-8260-9DCAB666386A}" type="datetimeFigureOut">
              <a:rPr lang="en-US" dirty="0"/>
              <a:t>6/6/2018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92189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6/6/2018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45279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565904D2-DAB1-4C8D-A432-3D1739DDC654}" type="datetimeFigureOut">
              <a:rPr lang="fr-FR" smtClean="0"/>
              <a:t>06/06/2018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3372789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6/6/2018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833000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03255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B8C2461-9590-4C8B-8456-E95C0A979C3B}"/>
              </a:ext>
            </a:extLst>
          </p:cNvPr>
          <p:cNvSpPr/>
          <p:nvPr userDrawn="1"/>
        </p:nvSpPr>
        <p:spPr>
          <a:xfrm>
            <a:off x="8381393" y="0"/>
            <a:ext cx="3810607" cy="6858000"/>
          </a:xfrm>
          <a:prstGeom prst="rect">
            <a:avLst/>
          </a:prstGeom>
          <a:solidFill>
            <a:srgbClr val="66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ulim" panose="020B0600000101010101" pitchFamily="34" charset="-127"/>
              <a:ea typeface="Gulim" panose="020B0600000101010101" pitchFamily="34" charset="-127"/>
            </a:endParaRPr>
          </a:p>
          <a:p>
            <a:pPr algn="ctr"/>
            <a:r>
              <a:rPr lang="fr-FR" dirty="0">
                <a:latin typeface="Gulim" panose="020B0600000101010101" pitchFamily="34" charset="-127"/>
                <a:ea typeface="Gulim" panose="020B0600000101010101" pitchFamily="34" charset="-127"/>
              </a:rPr>
              <a:t>PARIS June7-8, 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latin typeface="Gulim" panose="020B0600000101010101" pitchFamily="34" charset="-127"/>
                <a:ea typeface="Gulim" panose="020B0600000101010101" pitchFamily="34" charset="-127"/>
              </a:rPr>
              <a:t>The Next Tech Law Revolution</a:t>
            </a:r>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p:txBody>
      </p:sp>
      <p:pic>
        <p:nvPicPr>
          <p:cNvPr id="12" name="Image 11">
            <a:extLst>
              <a:ext uri="{FF2B5EF4-FFF2-40B4-BE49-F238E27FC236}">
                <a16:creationId xmlns:a16="http://schemas.microsoft.com/office/drawing/2014/main" id="{98E6F725-DDD1-416C-8D65-F1889D859C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381393" cy="6858000"/>
          </a:xfrm>
          <a:prstGeom prst="rect">
            <a:avLst/>
          </a:prstGeom>
        </p:spPr>
      </p:pic>
      <p:pic>
        <p:nvPicPr>
          <p:cNvPr id="10" name="Image 9">
            <a:extLst>
              <a:ext uri="{FF2B5EF4-FFF2-40B4-BE49-F238E27FC236}">
                <a16:creationId xmlns:a16="http://schemas.microsoft.com/office/drawing/2014/main" id="{DB39F2CB-ECB6-4AF9-B688-1DFA89A55F7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082" t="15658" r="14809" b="15597"/>
          <a:stretch/>
        </p:blipFill>
        <p:spPr>
          <a:xfrm>
            <a:off x="9337041" y="496957"/>
            <a:ext cx="1767840" cy="1717923"/>
          </a:xfrm>
          <a:prstGeom prst="rect">
            <a:avLst/>
          </a:prstGeom>
        </p:spPr>
      </p:pic>
    </p:spTree>
    <p:extLst>
      <p:ext uri="{BB962C8B-B14F-4D97-AF65-F5344CB8AC3E}">
        <p14:creationId xmlns:p14="http://schemas.microsoft.com/office/powerpoint/2010/main" val="3485299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D767C-32B7-4D47-A118-C9A787058A15}"/>
              </a:ext>
            </a:extLst>
          </p:cNvPr>
          <p:cNvSpPr>
            <a:spLocks noGrp="1"/>
          </p:cNvSpPr>
          <p:nvPr>
            <p:ph type="title"/>
          </p:nvPr>
        </p:nvSpPr>
        <p:spPr>
          <a:xfrm>
            <a:off x="838200" y="424656"/>
            <a:ext cx="10515600" cy="803275"/>
          </a:xfrm>
          <a:prstGeom prst="rect">
            <a:avLst/>
          </a:prstGeom>
        </p:spPr>
        <p:txBody>
          <a:bodyPr>
            <a:normAutofit/>
          </a:bodyPr>
          <a:lstStyle>
            <a:lvl1pPr>
              <a:defRPr sz="3000" b="1">
                <a:solidFill>
                  <a:srgbClr val="666699"/>
                </a:solidFill>
                <a:latin typeface="Gulim" panose="020B0600000101010101" pitchFamily="34" charset="-127"/>
                <a:ea typeface="Gulim" panose="020B0600000101010101" pitchFamily="34" charset="-127"/>
              </a:defRPr>
            </a:lvl1pPr>
          </a:lstStyle>
          <a:p>
            <a:endParaRPr lang="fr-FR" dirty="0"/>
          </a:p>
        </p:txBody>
      </p:sp>
      <p:sp>
        <p:nvSpPr>
          <p:cNvPr id="4" name="Espace réservé de la date 3">
            <a:extLst>
              <a:ext uri="{FF2B5EF4-FFF2-40B4-BE49-F238E27FC236}">
                <a16:creationId xmlns:a16="http://schemas.microsoft.com/office/drawing/2014/main" id="{86B7A821-7624-4968-A5C4-3F51914C5128}"/>
              </a:ext>
            </a:extLst>
          </p:cNvPr>
          <p:cNvSpPr>
            <a:spLocks noGrp="1"/>
          </p:cNvSpPr>
          <p:nvPr>
            <p:ph type="dt" sz="half" idx="10"/>
          </p:nvPr>
        </p:nvSpPr>
        <p:spPr>
          <a:xfrm>
            <a:off x="1200734" y="6356350"/>
            <a:ext cx="2380665" cy="365125"/>
          </a:xfrm>
          <a:prstGeom prst="rect">
            <a:avLst/>
          </a:prstGeom>
        </p:spPr>
        <p:txBody>
          <a:bodyPr/>
          <a:lstStyle>
            <a:lvl1pPr>
              <a:defRPr sz="1050">
                <a:solidFill>
                  <a:srgbClr val="666699"/>
                </a:solidFill>
              </a:defRPr>
            </a:lvl1pPr>
          </a:lstStyle>
          <a:p>
            <a:r>
              <a:rPr lang="fr-FR"/>
              <a:t>Paris 2018</a:t>
            </a:r>
            <a:endParaRPr lang="fr-FR" dirty="0"/>
          </a:p>
        </p:txBody>
      </p:sp>
      <p:sp>
        <p:nvSpPr>
          <p:cNvPr id="5" name="Espace réservé du pied de page 4">
            <a:extLst>
              <a:ext uri="{FF2B5EF4-FFF2-40B4-BE49-F238E27FC236}">
                <a16:creationId xmlns:a16="http://schemas.microsoft.com/office/drawing/2014/main" id="{64C76224-EBCD-43F7-8602-C1069E32FB06}"/>
              </a:ext>
            </a:extLst>
          </p:cNvPr>
          <p:cNvSpPr>
            <a:spLocks noGrp="1"/>
          </p:cNvSpPr>
          <p:nvPr>
            <p:ph type="ftr" sz="quarter" idx="11"/>
          </p:nvPr>
        </p:nvSpPr>
        <p:spPr>
          <a:xfrm>
            <a:off x="4038600" y="6356350"/>
            <a:ext cx="4114800" cy="365125"/>
          </a:xfrm>
          <a:prstGeom prst="rect">
            <a:avLst/>
          </a:prstGeom>
        </p:spPr>
        <p:txBody>
          <a:bodyPr/>
          <a:lstStyle>
            <a:lvl1pPr algn="ctr">
              <a:defRPr sz="1050">
                <a:solidFill>
                  <a:srgbClr val="666699"/>
                </a:solidFill>
              </a:defRPr>
            </a:lvl1pPr>
          </a:lstStyle>
          <a:p>
            <a:r>
              <a:rPr lang="fr-FR"/>
              <a:t>I The Next Tech Law Revolution I</a:t>
            </a:r>
            <a:endParaRPr lang="fr-FR" dirty="0"/>
          </a:p>
        </p:txBody>
      </p:sp>
      <p:sp>
        <p:nvSpPr>
          <p:cNvPr id="6" name="Espace réservé du numéro de diapositive 5">
            <a:extLst>
              <a:ext uri="{FF2B5EF4-FFF2-40B4-BE49-F238E27FC236}">
                <a16:creationId xmlns:a16="http://schemas.microsoft.com/office/drawing/2014/main" id="{F14D880E-5426-45B1-8058-ACAAC187E9A0}"/>
              </a:ext>
            </a:extLst>
          </p:cNvPr>
          <p:cNvSpPr>
            <a:spLocks noGrp="1"/>
          </p:cNvSpPr>
          <p:nvPr>
            <p:ph type="sldNum" sz="quarter" idx="12"/>
          </p:nvPr>
        </p:nvSpPr>
        <p:spPr>
          <a:xfrm>
            <a:off x="8610600" y="6356350"/>
            <a:ext cx="2743200" cy="365125"/>
          </a:xfrm>
          <a:prstGeom prst="rect">
            <a:avLst/>
          </a:prstGeom>
        </p:spPr>
        <p:txBody>
          <a:bodyPr/>
          <a:lstStyle>
            <a:lvl1pPr algn="r">
              <a:defRPr sz="1050">
                <a:solidFill>
                  <a:srgbClr val="666699"/>
                </a:solidFill>
              </a:defRPr>
            </a:lvl1pPr>
          </a:lstStyle>
          <a:p>
            <a:fld id="{DE8468DB-4243-4B31-BCEA-CCDEAA782BAE}" type="slidenum">
              <a:rPr lang="fr-FR" smtClean="0"/>
              <a:pPr/>
              <a:t>‹N°›</a:t>
            </a:fld>
            <a:endParaRPr lang="fr-FR"/>
          </a:p>
        </p:txBody>
      </p:sp>
      <p:pic>
        <p:nvPicPr>
          <p:cNvPr id="8" name="Image 7">
            <a:extLst>
              <a:ext uri="{FF2B5EF4-FFF2-40B4-BE49-F238E27FC236}">
                <a16:creationId xmlns:a16="http://schemas.microsoft.com/office/drawing/2014/main" id="{D4F80D84-9EF7-4C85-B5D7-835A50BAAB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26" t="14635" r="13608" b="13057"/>
          <a:stretch/>
        </p:blipFill>
        <p:spPr>
          <a:xfrm>
            <a:off x="838200" y="6356350"/>
            <a:ext cx="362535" cy="365125"/>
          </a:xfrm>
          <a:prstGeom prst="rect">
            <a:avLst/>
          </a:prstGeom>
        </p:spPr>
      </p:pic>
      <p:cxnSp>
        <p:nvCxnSpPr>
          <p:cNvPr id="10" name="Connecteur droit 9">
            <a:extLst>
              <a:ext uri="{FF2B5EF4-FFF2-40B4-BE49-F238E27FC236}">
                <a16:creationId xmlns:a16="http://schemas.microsoft.com/office/drawing/2014/main" id="{A703916A-F768-4D28-91A8-F0135E5EDD5B}"/>
              </a:ext>
            </a:extLst>
          </p:cNvPr>
          <p:cNvCxnSpPr/>
          <p:nvPr userDrawn="1"/>
        </p:nvCxnSpPr>
        <p:spPr>
          <a:xfrm>
            <a:off x="838200" y="1209040"/>
            <a:ext cx="10515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8912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57770-B6D2-4DB9-8A63-0D03B40FC542}"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EB8E59-5467-4125-BF55-E0B497F13656}" type="slidenum">
              <a:rPr lang="en-GB" smtClean="0"/>
              <a:t>‹N°›</a:t>
            </a:fld>
            <a:endParaRPr lang="en-GB"/>
          </a:p>
        </p:txBody>
      </p:sp>
    </p:spTree>
    <p:extLst>
      <p:ext uri="{BB962C8B-B14F-4D97-AF65-F5344CB8AC3E}">
        <p14:creationId xmlns:p14="http://schemas.microsoft.com/office/powerpoint/2010/main" val="3158116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03 Title and Content (above)">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63040"/>
            <a:ext cx="1146048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02683" y="239184"/>
            <a:ext cx="5364480" cy="1219200"/>
          </a:xfrm>
          <a:prstGeom prst="rect">
            <a:avLst/>
          </a:prstGeom>
        </p:spPr>
        <p:txBody>
          <a:bodyPr/>
          <a:lstStyle/>
          <a:p>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smtClean="0"/>
            </a:lvl1pPr>
          </a:lstStyle>
          <a:p>
            <a:pPr>
              <a:defRPr/>
            </a:pPr>
            <a:fld id="{FC1137EE-FA37-46F0-8B33-DBE13CF2D598}" type="slidenum">
              <a:rPr lang="en-US"/>
              <a:pPr>
                <a:defRPr/>
              </a:pPr>
              <a:t>‹N°›</a:t>
            </a:fld>
            <a:endParaRPr lang="en-US" dirty="0"/>
          </a:p>
        </p:txBody>
      </p:sp>
    </p:spTree>
    <p:extLst>
      <p:ext uri="{BB962C8B-B14F-4D97-AF65-F5344CB8AC3E}">
        <p14:creationId xmlns:p14="http://schemas.microsoft.com/office/powerpoint/2010/main" val="755354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957770-B6D2-4DB9-8A63-0D03B40FC542}" type="datetimeFigureOut">
              <a:rPr lang="en-GB" smtClean="0"/>
              <a:t>06/06/2018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EB8E59-5467-4125-BF55-E0B497F13656}" type="slidenum">
              <a:rPr lang="en-GB" smtClean="0"/>
              <a:t>‹N°›</a:t>
            </a:fld>
            <a:endParaRPr lang="en-GB"/>
          </a:p>
        </p:txBody>
      </p:sp>
    </p:spTree>
    <p:extLst>
      <p:ext uri="{BB962C8B-B14F-4D97-AF65-F5344CB8AC3E}">
        <p14:creationId xmlns:p14="http://schemas.microsoft.com/office/powerpoint/2010/main" val="1990864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957770-B6D2-4DB9-8A63-0D03B40FC542}"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EB8E59-5467-4125-BF55-E0B497F13656}" type="slidenum">
              <a:rPr lang="en-GB" smtClean="0"/>
              <a:t>‹N°›</a:t>
            </a:fld>
            <a:endParaRPr lang="en-GB"/>
          </a:p>
        </p:txBody>
      </p:sp>
    </p:spTree>
    <p:extLst>
      <p:ext uri="{BB962C8B-B14F-4D97-AF65-F5344CB8AC3E}">
        <p14:creationId xmlns:p14="http://schemas.microsoft.com/office/powerpoint/2010/main" val="1451444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57770-B6D2-4DB9-8A63-0D03B40FC542}" type="datetimeFigureOut">
              <a:rPr lang="en-GB" smtClean="0"/>
              <a:t>06/06/2018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EB8E59-5467-4125-BF55-E0B497F13656}" type="slidenum">
              <a:rPr lang="en-GB" smtClean="0"/>
              <a:t>‹N°›</a:t>
            </a:fld>
            <a:endParaRPr lang="en-GB"/>
          </a:p>
        </p:txBody>
      </p:sp>
    </p:spTree>
    <p:extLst>
      <p:ext uri="{BB962C8B-B14F-4D97-AF65-F5344CB8AC3E}">
        <p14:creationId xmlns:p14="http://schemas.microsoft.com/office/powerpoint/2010/main" val="28815637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570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65904D2-DAB1-4C8D-A432-3D1739DDC654}" type="datetimeFigureOut">
              <a:rPr lang="fr-FR" smtClean="0"/>
              <a:t>06/06/2018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6152116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001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784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2"/>
            <a:ext cx="11151918" cy="666387"/>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519248" y="1447801"/>
            <a:ext cx="11151918" cy="2015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105070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65904D2-DAB1-4C8D-A432-3D1739DDC654}" type="datetimeFigureOut">
              <a:rPr lang="fr-FR" smtClean="0"/>
              <a:t>06/06/2018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347793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65904D2-DAB1-4C8D-A432-3D1739DDC654}" type="datetimeFigureOut">
              <a:rPr lang="fr-FR" smtClean="0"/>
              <a:t>06/06/2018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344261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5904D2-DAB1-4C8D-A432-3D1739DDC654}" type="datetimeFigureOut">
              <a:rPr lang="fr-FR" smtClean="0"/>
              <a:t>06/06/2018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173244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65904D2-DAB1-4C8D-A432-3D1739DDC654}" type="datetimeFigureOut">
              <a:rPr lang="fr-FR" smtClean="0"/>
              <a:t>06/06/2018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114774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65904D2-DAB1-4C8D-A432-3D1739DDC654}" type="datetimeFigureOut">
              <a:rPr lang="fr-FR" smtClean="0"/>
              <a:t>06/06/2018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866434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theme" Target="../theme/theme4.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904D2-DAB1-4C8D-A432-3D1739DDC654}" type="datetimeFigureOut">
              <a:rPr lang="fr-FR" smtClean="0"/>
              <a:t>06/06/2018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0E7EF-9B58-4779-8EE3-B0F6DE1137E3}" type="slidenum">
              <a:rPr lang="fr-FR" smtClean="0"/>
              <a:t>‹N°›</a:t>
            </a:fld>
            <a:endParaRPr lang="fr-FR"/>
          </a:p>
        </p:txBody>
      </p:sp>
    </p:spTree>
    <p:extLst>
      <p:ext uri="{BB962C8B-B14F-4D97-AF65-F5344CB8AC3E}">
        <p14:creationId xmlns:p14="http://schemas.microsoft.com/office/powerpoint/2010/main" val="4138104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6/6/2018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a:t>
            </a:fld>
            <a:endParaRPr lang="en-US" dirty="0"/>
          </a:p>
        </p:txBody>
      </p:sp>
    </p:spTree>
    <p:extLst>
      <p:ext uri="{BB962C8B-B14F-4D97-AF65-F5344CB8AC3E}">
        <p14:creationId xmlns:p14="http://schemas.microsoft.com/office/powerpoint/2010/main" val="4243282303"/>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Espace réservé de la date 3">
            <a:extLst>
              <a:ext uri="{FF2B5EF4-FFF2-40B4-BE49-F238E27FC236}">
                <a16:creationId xmlns:a16="http://schemas.microsoft.com/office/drawing/2014/main" id="{EDF0EDDA-9F4A-4589-B45A-AE0B3BC4AE1E}"/>
              </a:ext>
            </a:extLst>
          </p:cNvPr>
          <p:cNvSpPr>
            <a:spLocks noGrp="1"/>
          </p:cNvSpPr>
          <p:nvPr>
            <p:ph type="dt" sz="half" idx="2"/>
          </p:nvPr>
        </p:nvSpPr>
        <p:spPr>
          <a:xfrm>
            <a:off x="1200734" y="6356350"/>
            <a:ext cx="2380665" cy="365125"/>
          </a:xfrm>
          <a:prstGeom prst="rect">
            <a:avLst/>
          </a:prstGeom>
        </p:spPr>
        <p:txBody>
          <a:bodyPr/>
          <a:lstStyle>
            <a:lvl1pPr>
              <a:defRPr>
                <a:solidFill>
                  <a:srgbClr val="666699"/>
                </a:solidFill>
              </a:defRPr>
            </a:lvl1pPr>
          </a:lstStyle>
          <a:p>
            <a:r>
              <a:rPr lang="fr-FR"/>
              <a:t>Paris 2018</a:t>
            </a:r>
            <a:endParaRPr lang="fr-FR" dirty="0"/>
          </a:p>
        </p:txBody>
      </p:sp>
      <p:sp>
        <p:nvSpPr>
          <p:cNvPr id="8" name="Espace réservé du pied de page 4">
            <a:extLst>
              <a:ext uri="{FF2B5EF4-FFF2-40B4-BE49-F238E27FC236}">
                <a16:creationId xmlns:a16="http://schemas.microsoft.com/office/drawing/2014/main" id="{0E5E989F-C848-4F0D-963E-CE702323A47D}"/>
              </a:ext>
            </a:extLst>
          </p:cNvPr>
          <p:cNvSpPr>
            <a:spLocks noGrp="1"/>
          </p:cNvSpPr>
          <p:nvPr>
            <p:ph type="ftr" sz="quarter" idx="3"/>
          </p:nvPr>
        </p:nvSpPr>
        <p:spPr>
          <a:xfrm>
            <a:off x="4038600" y="6356350"/>
            <a:ext cx="4114800" cy="365125"/>
          </a:xfrm>
          <a:prstGeom prst="rect">
            <a:avLst/>
          </a:prstGeom>
        </p:spPr>
        <p:txBody>
          <a:bodyPr/>
          <a:lstStyle>
            <a:lvl1pPr>
              <a:defRPr>
                <a:solidFill>
                  <a:srgbClr val="666699"/>
                </a:solidFill>
              </a:defRPr>
            </a:lvl1pPr>
          </a:lstStyle>
          <a:p>
            <a:r>
              <a:rPr lang="fr-FR" dirty="0"/>
              <a:t>I The Next Tech Law Revolution I</a:t>
            </a:r>
          </a:p>
        </p:txBody>
      </p:sp>
      <p:sp>
        <p:nvSpPr>
          <p:cNvPr id="9" name="Espace réservé du numéro de diapositive 5">
            <a:extLst>
              <a:ext uri="{FF2B5EF4-FFF2-40B4-BE49-F238E27FC236}">
                <a16:creationId xmlns:a16="http://schemas.microsoft.com/office/drawing/2014/main" id="{33EF2618-E41B-41BA-900F-FD34C9917871}"/>
              </a:ext>
            </a:extLst>
          </p:cNvPr>
          <p:cNvSpPr>
            <a:spLocks noGrp="1"/>
          </p:cNvSpPr>
          <p:nvPr>
            <p:ph type="sldNum" sz="quarter" idx="4"/>
          </p:nvPr>
        </p:nvSpPr>
        <p:spPr>
          <a:xfrm>
            <a:off x="8610600" y="6356350"/>
            <a:ext cx="2743200" cy="365125"/>
          </a:xfrm>
          <a:prstGeom prst="rect">
            <a:avLst/>
          </a:prstGeom>
        </p:spPr>
        <p:txBody>
          <a:bodyPr/>
          <a:lstStyle>
            <a:lvl1pPr>
              <a:defRPr>
                <a:solidFill>
                  <a:srgbClr val="666699"/>
                </a:solidFill>
              </a:defRPr>
            </a:lvl1pPr>
          </a:lstStyle>
          <a:p>
            <a:fld id="{DE8468DB-4243-4B31-BCEA-CCDEAA782BAE}" type="slidenum">
              <a:rPr lang="fr-FR" smtClean="0"/>
              <a:pPr/>
              <a:t>‹N°›</a:t>
            </a:fld>
            <a:endParaRPr lang="fr-FR"/>
          </a:p>
        </p:txBody>
      </p:sp>
      <p:pic>
        <p:nvPicPr>
          <p:cNvPr id="10" name="Image 9">
            <a:extLst>
              <a:ext uri="{FF2B5EF4-FFF2-40B4-BE49-F238E27FC236}">
                <a16:creationId xmlns:a16="http://schemas.microsoft.com/office/drawing/2014/main" id="{6D6ECAED-E3E7-482E-ACFD-C7B6303F21CB}"/>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14226" t="14635" r="13608" b="13057"/>
          <a:stretch/>
        </p:blipFill>
        <p:spPr>
          <a:xfrm>
            <a:off x="838200" y="6356350"/>
            <a:ext cx="362535" cy="365125"/>
          </a:xfrm>
          <a:prstGeom prst="rect">
            <a:avLst/>
          </a:prstGeom>
        </p:spPr>
      </p:pic>
    </p:spTree>
    <p:extLst>
      <p:ext uri="{BB962C8B-B14F-4D97-AF65-F5344CB8AC3E}">
        <p14:creationId xmlns:p14="http://schemas.microsoft.com/office/powerpoint/2010/main" val="74333878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FF6ED-DC81-4DD0-8BB0-9D82C24A3B15}" type="datetimeFigureOut">
              <a:rPr lang="fr-FR" smtClean="0"/>
              <a:t>06/06/2018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6657D-8A2C-467B-B3E4-41543DA04CBD}" type="slidenum">
              <a:rPr lang="fr-FR" smtClean="0"/>
              <a:t>‹N°›</a:t>
            </a:fld>
            <a:endParaRPr lang="fr-FR"/>
          </a:p>
        </p:txBody>
      </p:sp>
    </p:spTree>
    <p:extLst>
      <p:ext uri="{BB962C8B-B14F-4D97-AF65-F5344CB8AC3E}">
        <p14:creationId xmlns:p14="http://schemas.microsoft.com/office/powerpoint/2010/main" val="14816206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3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3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C2025A9-8786-4E7A-8BB9-4C64F53DBEA8}"/>
              </a:ext>
            </a:extLst>
          </p:cNvPr>
          <p:cNvSpPr>
            <a:spLocks noGrp="1"/>
          </p:cNvSpPr>
          <p:nvPr>
            <p:ph type="subTitle" idx="4294967295"/>
          </p:nvPr>
        </p:nvSpPr>
        <p:spPr>
          <a:xfrm>
            <a:off x="8392160" y="4221480"/>
            <a:ext cx="3799840" cy="1203960"/>
          </a:xfrm>
          <a:prstGeom prst="rect">
            <a:avLst/>
          </a:prstGeom>
          <a:solidFill>
            <a:schemeClr val="bg1"/>
          </a:solidFill>
        </p:spPr>
        <p:txBody>
          <a:bodyPr/>
          <a:lstStyle/>
          <a:p>
            <a:pPr marL="0" indent="0" algn="ctr">
              <a:buNone/>
            </a:pPr>
            <a:r>
              <a:rPr lang="fr-FR" sz="2000" b="1" dirty="0">
                <a:solidFill>
                  <a:srgbClr val="00B0F0"/>
                </a:solidFill>
                <a:latin typeface="Gulim" panose="020B0600000101010101" pitchFamily="34" charset="-127"/>
                <a:ea typeface="Gulim" panose="020B0600000101010101" pitchFamily="34" charset="-127"/>
                <a:cs typeface="Arial" panose="020B0604020202020204" pitchFamily="34" charset="0"/>
              </a:rPr>
              <a:t>Mathieu COULAUD</a:t>
            </a:r>
          </a:p>
          <a:p>
            <a:pPr marL="0" indent="0" algn="ctr">
              <a:buNone/>
            </a:pPr>
            <a:r>
              <a:rPr lang="en-US" sz="1600" dirty="0">
                <a:solidFill>
                  <a:srgbClr val="00B0F0"/>
                </a:solidFill>
              </a:rPr>
              <a:t>Head of legal </a:t>
            </a:r>
          </a:p>
          <a:p>
            <a:pPr marL="0" indent="0" algn="ctr">
              <a:buNone/>
            </a:pPr>
            <a:r>
              <a:rPr lang="en-US" sz="1600" b="1" dirty="0">
                <a:solidFill>
                  <a:srgbClr val="00B0F0"/>
                </a:solidFill>
                <a:latin typeface="Gulim" panose="020B0600000101010101" pitchFamily="34" charset="-127"/>
                <a:ea typeface="Gulim" panose="020B0600000101010101" pitchFamily="34" charset="-127"/>
                <a:cs typeface="Arial" panose="020B0604020202020204" pitchFamily="34" charset="0"/>
              </a:rPr>
              <a:t>Microsoft France</a:t>
            </a:r>
            <a:endParaRPr lang="fr-FR" sz="2000" b="1" dirty="0">
              <a:solidFill>
                <a:srgbClr val="00B0F0"/>
              </a:solidFill>
              <a:latin typeface="Gulim" panose="020B0600000101010101" pitchFamily="34" charset="-127"/>
              <a:ea typeface="Gulim" panose="020B0600000101010101" pitchFamily="34" charset="-127"/>
              <a:cs typeface="Arial" panose="020B0604020202020204" pitchFamily="34" charset="0"/>
            </a:endParaRPr>
          </a:p>
        </p:txBody>
      </p:sp>
      <p:sp>
        <p:nvSpPr>
          <p:cNvPr id="220" name="Rectangle 219"/>
          <p:cNvSpPr/>
          <p:nvPr/>
        </p:nvSpPr>
        <p:spPr>
          <a:xfrm>
            <a:off x="5750077" y="6654193"/>
            <a:ext cx="630404"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 b="0" i="0" u="none" strike="noStrike" kern="1200" cap="none" spc="0" normalizeH="0" baseline="0" noProof="0" dirty="0">
                <a:ln>
                  <a:noFill/>
                </a:ln>
                <a:solidFill>
                  <a:prstClr val="white"/>
                </a:solidFill>
                <a:effectLst/>
                <a:uLnTx/>
                <a:uFillTx/>
                <a:latin typeface="Calibri" panose="020F0502020204030204"/>
                <a:ea typeface="+mn-ea"/>
                <a:cs typeface="+mn-cs"/>
              </a:rPr>
              <a:t>IBM CONFIDENTIEL</a:t>
            </a:r>
          </a:p>
        </p:txBody>
      </p:sp>
    </p:spTree>
    <p:extLst>
      <p:ext uri="{BB962C8B-B14F-4D97-AF65-F5344CB8AC3E}">
        <p14:creationId xmlns:p14="http://schemas.microsoft.com/office/powerpoint/2010/main" val="2023542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1" name="Forme libre 100"/>
          <p:cNvSpPr/>
          <p:nvPr/>
        </p:nvSpPr>
        <p:spPr>
          <a:xfrm>
            <a:off x="-511342" y="-173208"/>
            <a:ext cx="12915900" cy="7200900"/>
          </a:xfrm>
          <a:custGeom>
            <a:avLst/>
            <a:gdLst>
              <a:gd name="connsiteX0" fmla="*/ 3035300 w 9563100"/>
              <a:gd name="connsiteY0" fmla="*/ 0 h 6858000"/>
              <a:gd name="connsiteX1" fmla="*/ 9537700 w 9563100"/>
              <a:gd name="connsiteY1" fmla="*/ 0 h 6858000"/>
              <a:gd name="connsiteX2" fmla="*/ 9563100 w 9563100"/>
              <a:gd name="connsiteY2" fmla="*/ 6858000 h 6858000"/>
              <a:gd name="connsiteX3" fmla="*/ 0 w 9563100"/>
              <a:gd name="connsiteY3" fmla="*/ 6858000 h 6858000"/>
              <a:gd name="connsiteX4" fmla="*/ 3035300 w 9563100"/>
              <a:gd name="connsiteY4" fmla="*/ 0 h 6858000"/>
              <a:gd name="connsiteX0" fmla="*/ 3187700 w 9715500"/>
              <a:gd name="connsiteY0" fmla="*/ 0 h 6858000"/>
              <a:gd name="connsiteX1" fmla="*/ 9690100 w 9715500"/>
              <a:gd name="connsiteY1" fmla="*/ 0 h 6858000"/>
              <a:gd name="connsiteX2" fmla="*/ 9715500 w 9715500"/>
              <a:gd name="connsiteY2" fmla="*/ 6858000 h 6858000"/>
              <a:gd name="connsiteX3" fmla="*/ 0 w 9715500"/>
              <a:gd name="connsiteY3" fmla="*/ 6845300 h 6858000"/>
              <a:gd name="connsiteX4" fmla="*/ 3187700 w 97155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00" h="6858000">
                <a:moveTo>
                  <a:pt x="3187700" y="0"/>
                </a:moveTo>
                <a:lnTo>
                  <a:pt x="9690100" y="0"/>
                </a:lnTo>
                <a:cubicBezTo>
                  <a:pt x="9698567" y="2286000"/>
                  <a:pt x="9707033" y="4572000"/>
                  <a:pt x="9715500" y="6858000"/>
                </a:cubicBezTo>
                <a:lnTo>
                  <a:pt x="0" y="6845300"/>
                </a:lnTo>
                <a:lnTo>
                  <a:pt x="3187700" y="0"/>
                </a:lnTo>
                <a:close/>
              </a:path>
            </a:pathLst>
          </a:custGeom>
          <a:solidFill>
            <a:srgbClr val="0078D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p:cNvSpPr/>
          <p:nvPr/>
        </p:nvSpPr>
        <p:spPr>
          <a:xfrm>
            <a:off x="4952053" y="2176488"/>
            <a:ext cx="5381025" cy="369332"/>
          </a:xfrm>
          <a:prstGeom prst="rect">
            <a:avLst/>
          </a:prstGeom>
        </p:spPr>
        <p:txBody>
          <a:bodyPr wrap="none">
            <a:spAutoFit/>
          </a:bodyPr>
          <a:lstStyle/>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Difficile pour le droit de s’en emparer en premier</a:t>
            </a:r>
          </a:p>
        </p:txBody>
      </p:sp>
      <p:sp>
        <p:nvSpPr>
          <p:cNvPr id="34" name="Rectangle 33"/>
          <p:cNvSpPr/>
          <p:nvPr/>
        </p:nvSpPr>
        <p:spPr>
          <a:xfrm>
            <a:off x="4989506" y="2897490"/>
            <a:ext cx="4122860" cy="369332"/>
          </a:xfrm>
          <a:prstGeom prst="rect">
            <a:avLst/>
          </a:prstGeom>
        </p:spPr>
        <p:txBody>
          <a:bodyPr wrap="none">
            <a:spAutoFit/>
          </a:bodyPr>
          <a:lstStyle/>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L’éthique au secours de la règle dure</a:t>
            </a:r>
            <a:endPar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36" name="Rectangle 35"/>
          <p:cNvSpPr/>
          <p:nvPr/>
        </p:nvSpPr>
        <p:spPr>
          <a:xfrm>
            <a:off x="5045207" y="3775583"/>
            <a:ext cx="6096000" cy="369332"/>
          </a:xfrm>
          <a:prstGeom prst="rect">
            <a:avLst/>
          </a:prstGeom>
        </p:spPr>
        <p:txBody>
          <a:bodyPr>
            <a:spAutoFit/>
          </a:bodyPr>
          <a:lstStyle/>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Pour</a:t>
            </a:r>
            <a:r>
              <a:rPr kumimoji="0" lang="fr-FR" sz="20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une utilisation des technologies en confiance</a:t>
            </a:r>
            <a:endPar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47" name="Freeform 12"/>
          <p:cNvSpPr>
            <a:spLocks noEditPoints="1"/>
          </p:cNvSpPr>
          <p:nvPr/>
        </p:nvSpPr>
        <p:spPr bwMode="auto">
          <a:xfrm>
            <a:off x="11113" y="2346326"/>
            <a:ext cx="5459413" cy="4689475"/>
          </a:xfrm>
          <a:custGeom>
            <a:avLst/>
            <a:gdLst>
              <a:gd name="T0" fmla="*/ 3224 w 3439"/>
              <a:gd name="T1" fmla="*/ 316 h 2954"/>
              <a:gd name="T2" fmla="*/ 3224 w 3439"/>
              <a:gd name="T3" fmla="*/ 2004 h 2954"/>
              <a:gd name="T4" fmla="*/ 1719 w 3439"/>
              <a:gd name="T5" fmla="*/ 2743 h 2954"/>
              <a:gd name="T6" fmla="*/ 107 w 3439"/>
              <a:gd name="T7" fmla="*/ 2004 h 2954"/>
              <a:gd name="T8" fmla="*/ 107 w 3439"/>
              <a:gd name="T9" fmla="*/ 316 h 2954"/>
              <a:gd name="T10" fmla="*/ 1612 w 3439"/>
              <a:gd name="T11" fmla="*/ 1055 h 2954"/>
              <a:gd name="T12" fmla="*/ 1719 w 3439"/>
              <a:gd name="T13" fmla="*/ 1055 h 2954"/>
              <a:gd name="T14" fmla="*/ 1719 w 3439"/>
              <a:gd name="T15" fmla="*/ 1055 h 2954"/>
              <a:gd name="T16" fmla="*/ 3224 w 3439"/>
              <a:gd name="T17" fmla="*/ 316 h 2954"/>
              <a:gd name="T18" fmla="*/ 3439 w 3439"/>
              <a:gd name="T19" fmla="*/ 0 h 2954"/>
              <a:gd name="T20" fmla="*/ 1719 w 3439"/>
              <a:gd name="T21" fmla="*/ 949 h 2954"/>
              <a:gd name="T22" fmla="*/ 0 w 3439"/>
              <a:gd name="T23" fmla="*/ 0 h 2954"/>
              <a:gd name="T24" fmla="*/ 0 w 3439"/>
              <a:gd name="T25" fmla="*/ 2110 h 2954"/>
              <a:gd name="T26" fmla="*/ 1719 w 3439"/>
              <a:gd name="T27" fmla="*/ 2954 h 2954"/>
              <a:gd name="T28" fmla="*/ 3439 w 3439"/>
              <a:gd name="T29" fmla="*/ 2110 h 2954"/>
              <a:gd name="T30" fmla="*/ 3439 w 3439"/>
              <a:gd name="T31" fmla="*/ 0 h 2954"/>
              <a:gd name="T32" fmla="*/ 3439 w 3439"/>
              <a:gd name="T33" fmla="*/ 0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39" h="2954">
                <a:moveTo>
                  <a:pt x="3224" y="316"/>
                </a:moveTo>
                <a:lnTo>
                  <a:pt x="3224" y="2004"/>
                </a:lnTo>
                <a:lnTo>
                  <a:pt x="1719" y="2743"/>
                </a:lnTo>
                <a:lnTo>
                  <a:pt x="107" y="2004"/>
                </a:lnTo>
                <a:lnTo>
                  <a:pt x="107" y="316"/>
                </a:lnTo>
                <a:lnTo>
                  <a:pt x="1612" y="1055"/>
                </a:lnTo>
                <a:lnTo>
                  <a:pt x="1719" y="1055"/>
                </a:lnTo>
                <a:lnTo>
                  <a:pt x="1719" y="1055"/>
                </a:lnTo>
                <a:lnTo>
                  <a:pt x="3224" y="316"/>
                </a:lnTo>
                <a:moveTo>
                  <a:pt x="3439" y="0"/>
                </a:moveTo>
                <a:lnTo>
                  <a:pt x="1719" y="949"/>
                </a:lnTo>
                <a:lnTo>
                  <a:pt x="0" y="0"/>
                </a:lnTo>
                <a:lnTo>
                  <a:pt x="0" y="2110"/>
                </a:lnTo>
                <a:lnTo>
                  <a:pt x="1719" y="2954"/>
                </a:lnTo>
                <a:lnTo>
                  <a:pt x="3439" y="2110"/>
                </a:lnTo>
                <a:lnTo>
                  <a:pt x="3439" y="0"/>
                </a:lnTo>
                <a:lnTo>
                  <a:pt x="3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4" name="Group 19"/>
          <p:cNvGrpSpPr>
            <a:grpSpLocks noChangeAspect="1"/>
          </p:cNvGrpSpPr>
          <p:nvPr/>
        </p:nvGrpSpPr>
        <p:grpSpPr bwMode="auto">
          <a:xfrm>
            <a:off x="4324321" y="2836939"/>
            <a:ext cx="402959" cy="313492"/>
            <a:chOff x="12" y="8"/>
            <a:chExt cx="554" cy="431"/>
          </a:xfrm>
        </p:grpSpPr>
        <p:sp>
          <p:nvSpPr>
            <p:cNvPr id="56" name="Freeform 20"/>
            <p:cNvSpPr>
              <a:spLocks/>
            </p:cNvSpPr>
            <p:nvPr/>
          </p:nvSpPr>
          <p:spPr bwMode="auto">
            <a:xfrm>
              <a:off x="12" y="128"/>
              <a:ext cx="554" cy="311"/>
            </a:xfrm>
            <a:custGeom>
              <a:avLst/>
              <a:gdLst>
                <a:gd name="T0" fmla="*/ 95 w 232"/>
                <a:gd name="T1" fmla="*/ 1 h 129"/>
                <a:gd name="T2" fmla="*/ 84 w 232"/>
                <a:gd name="T3" fmla="*/ 0 h 129"/>
                <a:gd name="T4" fmla="*/ 32 w 232"/>
                <a:gd name="T5" fmla="*/ 43 h 129"/>
                <a:gd name="T6" fmla="*/ 0 w 232"/>
                <a:gd name="T7" fmla="*/ 86 h 129"/>
                <a:gd name="T8" fmla="*/ 39 w 232"/>
                <a:gd name="T9" fmla="*/ 129 h 129"/>
                <a:gd name="T10" fmla="*/ 46 w 232"/>
                <a:gd name="T11" fmla="*/ 128 h 129"/>
                <a:gd name="T12" fmla="*/ 49 w 232"/>
                <a:gd name="T13" fmla="*/ 128 h 129"/>
                <a:gd name="T14" fmla="*/ 199 w 232"/>
                <a:gd name="T15" fmla="*/ 128 h 129"/>
                <a:gd name="T16" fmla="*/ 204 w 232"/>
                <a:gd name="T17" fmla="*/ 127 h 129"/>
                <a:gd name="T18" fmla="*/ 232 w 232"/>
                <a:gd name="T19" fmla="*/ 95 h 129"/>
                <a:gd name="T20" fmla="*/ 202 w 232"/>
                <a:gd name="T21" fmla="*/ 61 h 129"/>
                <a:gd name="T22" fmla="*/ 193 w 232"/>
                <a:gd name="T23" fmla="*/ 63 h 129"/>
                <a:gd name="T24" fmla="*/ 149 w 232"/>
                <a:gd name="T25" fmla="*/ 22 h 129"/>
                <a:gd name="T26" fmla="*/ 129 w 232"/>
                <a:gd name="T27"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129">
                  <a:moveTo>
                    <a:pt x="95" y="1"/>
                  </a:moveTo>
                  <a:cubicBezTo>
                    <a:pt x="91" y="0"/>
                    <a:pt x="88" y="0"/>
                    <a:pt x="84" y="0"/>
                  </a:cubicBezTo>
                  <a:cubicBezTo>
                    <a:pt x="59" y="0"/>
                    <a:pt x="38" y="18"/>
                    <a:pt x="32" y="43"/>
                  </a:cubicBezTo>
                  <a:cubicBezTo>
                    <a:pt x="14" y="47"/>
                    <a:pt x="0" y="64"/>
                    <a:pt x="0" y="86"/>
                  </a:cubicBezTo>
                  <a:cubicBezTo>
                    <a:pt x="0" y="109"/>
                    <a:pt x="18" y="129"/>
                    <a:pt x="39" y="129"/>
                  </a:cubicBezTo>
                  <a:cubicBezTo>
                    <a:pt x="42" y="129"/>
                    <a:pt x="44" y="129"/>
                    <a:pt x="46" y="128"/>
                  </a:cubicBezTo>
                  <a:cubicBezTo>
                    <a:pt x="47" y="128"/>
                    <a:pt x="48" y="128"/>
                    <a:pt x="49" y="128"/>
                  </a:cubicBezTo>
                  <a:cubicBezTo>
                    <a:pt x="199" y="128"/>
                    <a:pt x="199" y="128"/>
                    <a:pt x="199" y="128"/>
                  </a:cubicBezTo>
                  <a:cubicBezTo>
                    <a:pt x="200" y="128"/>
                    <a:pt x="202" y="128"/>
                    <a:pt x="204" y="127"/>
                  </a:cubicBezTo>
                  <a:cubicBezTo>
                    <a:pt x="220" y="126"/>
                    <a:pt x="232" y="112"/>
                    <a:pt x="232" y="95"/>
                  </a:cubicBezTo>
                  <a:cubicBezTo>
                    <a:pt x="232" y="76"/>
                    <a:pt x="219" y="61"/>
                    <a:pt x="202" y="61"/>
                  </a:cubicBezTo>
                  <a:cubicBezTo>
                    <a:pt x="199" y="61"/>
                    <a:pt x="196" y="62"/>
                    <a:pt x="193" y="63"/>
                  </a:cubicBezTo>
                  <a:cubicBezTo>
                    <a:pt x="189" y="40"/>
                    <a:pt x="171" y="22"/>
                    <a:pt x="149" y="22"/>
                  </a:cubicBezTo>
                  <a:cubicBezTo>
                    <a:pt x="142" y="22"/>
                    <a:pt x="135" y="24"/>
                    <a:pt x="129" y="28"/>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21"/>
            <p:cNvSpPr>
              <a:spLocks/>
            </p:cNvSpPr>
            <p:nvPr/>
          </p:nvSpPr>
          <p:spPr bwMode="auto">
            <a:xfrm>
              <a:off x="189" y="8"/>
              <a:ext cx="186" cy="84"/>
            </a:xfrm>
            <a:custGeom>
              <a:avLst/>
              <a:gdLst>
                <a:gd name="T0" fmla="*/ 0 w 78"/>
                <a:gd name="T1" fmla="*/ 35 h 35"/>
                <a:gd name="T2" fmla="*/ 39 w 78"/>
                <a:gd name="T3" fmla="*/ 0 h 35"/>
                <a:gd name="T4" fmla="*/ 78 w 78"/>
                <a:gd name="T5" fmla="*/ 35 h 35"/>
              </a:gdLst>
              <a:ahLst/>
              <a:cxnLst>
                <a:cxn ang="0">
                  <a:pos x="T0" y="T1"/>
                </a:cxn>
                <a:cxn ang="0">
                  <a:pos x="T2" y="T3"/>
                </a:cxn>
                <a:cxn ang="0">
                  <a:pos x="T4" y="T5"/>
                </a:cxn>
              </a:cxnLst>
              <a:rect l="0" t="0" r="r" b="b"/>
              <a:pathLst>
                <a:path w="78" h="35">
                  <a:moveTo>
                    <a:pt x="0" y="35"/>
                  </a:moveTo>
                  <a:cubicBezTo>
                    <a:pt x="11" y="24"/>
                    <a:pt x="39" y="0"/>
                    <a:pt x="39" y="0"/>
                  </a:cubicBezTo>
                  <a:cubicBezTo>
                    <a:pt x="39" y="0"/>
                    <a:pt x="68" y="24"/>
                    <a:pt x="78" y="35"/>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Line 22"/>
            <p:cNvSpPr>
              <a:spLocks noChangeShapeType="1"/>
            </p:cNvSpPr>
            <p:nvPr/>
          </p:nvSpPr>
          <p:spPr bwMode="auto">
            <a:xfrm>
              <a:off x="282" y="8"/>
              <a:ext cx="0" cy="346"/>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4" name="Group 29"/>
          <p:cNvGrpSpPr>
            <a:grpSpLocks noChangeAspect="1"/>
          </p:cNvGrpSpPr>
          <p:nvPr/>
        </p:nvGrpSpPr>
        <p:grpSpPr bwMode="auto">
          <a:xfrm>
            <a:off x="4367643" y="2075095"/>
            <a:ext cx="306127" cy="389680"/>
            <a:chOff x="2630" y="863"/>
            <a:chExt cx="436" cy="555"/>
          </a:xfrm>
        </p:grpSpPr>
        <p:sp>
          <p:nvSpPr>
            <p:cNvPr id="66" name="Freeform 30"/>
            <p:cNvSpPr>
              <a:spLocks noEditPoints="1"/>
            </p:cNvSpPr>
            <p:nvPr/>
          </p:nvSpPr>
          <p:spPr bwMode="auto">
            <a:xfrm>
              <a:off x="2630" y="863"/>
              <a:ext cx="436" cy="555"/>
            </a:xfrm>
            <a:custGeom>
              <a:avLst/>
              <a:gdLst>
                <a:gd name="T0" fmla="*/ 182 w 182"/>
                <a:gd name="T1" fmla="*/ 98 h 232"/>
                <a:gd name="T2" fmla="*/ 91 w 182"/>
                <a:gd name="T3" fmla="*/ 0 h 232"/>
                <a:gd name="T4" fmla="*/ 0 w 182"/>
                <a:gd name="T5" fmla="*/ 97 h 232"/>
                <a:gd name="T6" fmla="*/ 0 w 182"/>
                <a:gd name="T7" fmla="*/ 98 h 232"/>
                <a:gd name="T8" fmla="*/ 0 w 182"/>
                <a:gd name="T9" fmla="*/ 213 h 232"/>
                <a:gd name="T10" fmla="*/ 20 w 182"/>
                <a:gd name="T11" fmla="*/ 232 h 232"/>
                <a:gd name="T12" fmla="*/ 162 w 182"/>
                <a:gd name="T13" fmla="*/ 232 h 232"/>
                <a:gd name="T14" fmla="*/ 182 w 182"/>
                <a:gd name="T15" fmla="*/ 213 h 232"/>
                <a:gd name="T16" fmla="*/ 182 w 182"/>
                <a:gd name="T17" fmla="*/ 98 h 232"/>
                <a:gd name="T18" fmla="*/ 182 w 182"/>
                <a:gd name="T19" fmla="*/ 98 h 232"/>
                <a:gd name="T20" fmla="*/ 24 w 182"/>
                <a:gd name="T21" fmla="*/ 92 h 232"/>
                <a:gd name="T22" fmla="*/ 91 w 182"/>
                <a:gd name="T23" fmla="*/ 24 h 232"/>
                <a:gd name="T24" fmla="*/ 158 w 182"/>
                <a:gd name="T25" fmla="*/ 92 h 232"/>
                <a:gd name="T26" fmla="*/ 24 w 182"/>
                <a:gd name="T27" fmla="*/ 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32">
                  <a:moveTo>
                    <a:pt x="182" y="98"/>
                  </a:moveTo>
                  <a:cubicBezTo>
                    <a:pt x="182" y="47"/>
                    <a:pt x="141" y="0"/>
                    <a:pt x="91" y="0"/>
                  </a:cubicBezTo>
                  <a:cubicBezTo>
                    <a:pt x="41" y="0"/>
                    <a:pt x="1" y="46"/>
                    <a:pt x="0" y="97"/>
                  </a:cubicBezTo>
                  <a:cubicBezTo>
                    <a:pt x="0" y="98"/>
                    <a:pt x="0" y="98"/>
                    <a:pt x="0" y="98"/>
                  </a:cubicBezTo>
                  <a:cubicBezTo>
                    <a:pt x="0" y="213"/>
                    <a:pt x="0" y="213"/>
                    <a:pt x="0" y="213"/>
                  </a:cubicBezTo>
                  <a:cubicBezTo>
                    <a:pt x="0" y="224"/>
                    <a:pt x="9" y="232"/>
                    <a:pt x="20" y="232"/>
                  </a:cubicBezTo>
                  <a:cubicBezTo>
                    <a:pt x="162" y="232"/>
                    <a:pt x="162" y="232"/>
                    <a:pt x="162" y="232"/>
                  </a:cubicBezTo>
                  <a:cubicBezTo>
                    <a:pt x="173" y="232"/>
                    <a:pt x="182" y="224"/>
                    <a:pt x="182" y="213"/>
                  </a:cubicBezTo>
                  <a:cubicBezTo>
                    <a:pt x="182" y="98"/>
                    <a:pt x="182" y="98"/>
                    <a:pt x="182" y="98"/>
                  </a:cubicBezTo>
                  <a:cubicBezTo>
                    <a:pt x="182" y="98"/>
                    <a:pt x="182" y="98"/>
                    <a:pt x="182" y="98"/>
                  </a:cubicBezTo>
                  <a:close/>
                  <a:moveTo>
                    <a:pt x="24" y="92"/>
                  </a:moveTo>
                  <a:cubicBezTo>
                    <a:pt x="27" y="57"/>
                    <a:pt x="56" y="24"/>
                    <a:pt x="91" y="24"/>
                  </a:cubicBezTo>
                  <a:cubicBezTo>
                    <a:pt x="126" y="24"/>
                    <a:pt x="155" y="57"/>
                    <a:pt x="158" y="92"/>
                  </a:cubicBezTo>
                  <a:cubicBezTo>
                    <a:pt x="123" y="89"/>
                    <a:pt x="59" y="89"/>
                    <a:pt x="24" y="92"/>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31"/>
            <p:cNvSpPr>
              <a:spLocks/>
            </p:cNvSpPr>
            <p:nvPr/>
          </p:nvSpPr>
          <p:spPr bwMode="auto">
            <a:xfrm>
              <a:off x="2800" y="1160"/>
              <a:ext cx="98" cy="155"/>
            </a:xfrm>
            <a:custGeom>
              <a:avLst/>
              <a:gdLst>
                <a:gd name="T0" fmla="*/ 41 w 41"/>
                <a:gd name="T1" fmla="*/ 21 h 65"/>
                <a:gd name="T2" fmla="*/ 21 w 41"/>
                <a:gd name="T3" fmla="*/ 0 h 65"/>
                <a:gd name="T4" fmla="*/ 0 w 41"/>
                <a:gd name="T5" fmla="*/ 21 h 65"/>
                <a:gd name="T6" fmla="*/ 13 w 41"/>
                <a:gd name="T7" fmla="*/ 39 h 65"/>
                <a:gd name="T8" fmla="*/ 13 w 41"/>
                <a:gd name="T9" fmla="*/ 58 h 65"/>
                <a:gd name="T10" fmla="*/ 20 w 41"/>
                <a:gd name="T11" fmla="*/ 65 h 65"/>
                <a:gd name="T12" fmla="*/ 28 w 41"/>
                <a:gd name="T13" fmla="*/ 58 h 65"/>
                <a:gd name="T14" fmla="*/ 28 w 41"/>
                <a:gd name="T15" fmla="*/ 40 h 65"/>
                <a:gd name="T16" fmla="*/ 41 w 41"/>
                <a:gd name="T17"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5">
                  <a:moveTo>
                    <a:pt x="41" y="21"/>
                  </a:moveTo>
                  <a:cubicBezTo>
                    <a:pt x="41" y="9"/>
                    <a:pt x="32" y="0"/>
                    <a:pt x="21" y="0"/>
                  </a:cubicBezTo>
                  <a:cubicBezTo>
                    <a:pt x="10" y="0"/>
                    <a:pt x="0" y="9"/>
                    <a:pt x="0" y="21"/>
                  </a:cubicBezTo>
                  <a:cubicBezTo>
                    <a:pt x="0" y="29"/>
                    <a:pt x="6" y="36"/>
                    <a:pt x="13" y="39"/>
                  </a:cubicBezTo>
                  <a:cubicBezTo>
                    <a:pt x="13" y="58"/>
                    <a:pt x="13" y="58"/>
                    <a:pt x="13" y="58"/>
                  </a:cubicBezTo>
                  <a:cubicBezTo>
                    <a:pt x="13" y="62"/>
                    <a:pt x="16" y="65"/>
                    <a:pt x="20" y="65"/>
                  </a:cubicBezTo>
                  <a:cubicBezTo>
                    <a:pt x="24" y="65"/>
                    <a:pt x="28" y="62"/>
                    <a:pt x="28" y="58"/>
                  </a:cubicBezTo>
                  <a:cubicBezTo>
                    <a:pt x="28" y="40"/>
                    <a:pt x="28" y="40"/>
                    <a:pt x="28" y="40"/>
                  </a:cubicBezTo>
                  <a:cubicBezTo>
                    <a:pt x="35" y="37"/>
                    <a:pt x="41" y="29"/>
                    <a:pt x="41" y="21"/>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0" name="Groupe 99"/>
          <p:cNvGrpSpPr/>
          <p:nvPr/>
        </p:nvGrpSpPr>
        <p:grpSpPr>
          <a:xfrm>
            <a:off x="4315242" y="3666501"/>
            <a:ext cx="481140" cy="371406"/>
            <a:chOff x="4293548" y="4989709"/>
            <a:chExt cx="481140" cy="371406"/>
          </a:xfrm>
        </p:grpSpPr>
        <p:sp>
          <p:nvSpPr>
            <p:cNvPr id="71" name="Freeform 35"/>
            <p:cNvSpPr>
              <a:spLocks/>
            </p:cNvSpPr>
            <p:nvPr/>
          </p:nvSpPr>
          <p:spPr bwMode="auto">
            <a:xfrm>
              <a:off x="4711380" y="5123922"/>
              <a:ext cx="12662" cy="169665"/>
            </a:xfrm>
            <a:custGeom>
              <a:avLst/>
              <a:gdLst>
                <a:gd name="T0" fmla="*/ 3 w 6"/>
                <a:gd name="T1" fmla="*/ 84 h 84"/>
                <a:gd name="T2" fmla="*/ 0 w 6"/>
                <a:gd name="T3" fmla="*/ 81 h 84"/>
                <a:gd name="T4" fmla="*/ 0 w 6"/>
                <a:gd name="T5" fmla="*/ 3 h 84"/>
                <a:gd name="T6" fmla="*/ 3 w 6"/>
                <a:gd name="T7" fmla="*/ 0 h 84"/>
                <a:gd name="T8" fmla="*/ 6 w 6"/>
                <a:gd name="T9" fmla="*/ 3 h 84"/>
                <a:gd name="T10" fmla="*/ 6 w 6"/>
                <a:gd name="T11" fmla="*/ 81 h 84"/>
                <a:gd name="T12" fmla="*/ 3 w 6"/>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6" h="84">
                  <a:moveTo>
                    <a:pt x="3" y="84"/>
                  </a:moveTo>
                  <a:cubicBezTo>
                    <a:pt x="1" y="84"/>
                    <a:pt x="0" y="83"/>
                    <a:pt x="0" y="81"/>
                  </a:cubicBezTo>
                  <a:cubicBezTo>
                    <a:pt x="0" y="3"/>
                    <a:pt x="0" y="3"/>
                    <a:pt x="0" y="3"/>
                  </a:cubicBezTo>
                  <a:cubicBezTo>
                    <a:pt x="0" y="1"/>
                    <a:pt x="1" y="0"/>
                    <a:pt x="3" y="0"/>
                  </a:cubicBezTo>
                  <a:cubicBezTo>
                    <a:pt x="5" y="0"/>
                    <a:pt x="6" y="1"/>
                    <a:pt x="6" y="3"/>
                  </a:cubicBezTo>
                  <a:cubicBezTo>
                    <a:pt x="6" y="81"/>
                    <a:pt x="6" y="81"/>
                    <a:pt x="6" y="81"/>
                  </a:cubicBezTo>
                  <a:cubicBezTo>
                    <a:pt x="6" y="83"/>
                    <a:pt x="5" y="84"/>
                    <a:pt x="3" y="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36"/>
            <p:cNvSpPr>
              <a:spLocks/>
            </p:cNvSpPr>
            <p:nvPr/>
          </p:nvSpPr>
          <p:spPr bwMode="auto">
            <a:xfrm>
              <a:off x="4344194" y="5123922"/>
              <a:ext cx="12662" cy="169665"/>
            </a:xfrm>
            <a:custGeom>
              <a:avLst/>
              <a:gdLst>
                <a:gd name="T0" fmla="*/ 3 w 6"/>
                <a:gd name="T1" fmla="*/ 84 h 84"/>
                <a:gd name="T2" fmla="*/ 0 w 6"/>
                <a:gd name="T3" fmla="*/ 81 h 84"/>
                <a:gd name="T4" fmla="*/ 0 w 6"/>
                <a:gd name="T5" fmla="*/ 3 h 84"/>
                <a:gd name="T6" fmla="*/ 3 w 6"/>
                <a:gd name="T7" fmla="*/ 0 h 84"/>
                <a:gd name="T8" fmla="*/ 6 w 6"/>
                <a:gd name="T9" fmla="*/ 3 h 84"/>
                <a:gd name="T10" fmla="*/ 6 w 6"/>
                <a:gd name="T11" fmla="*/ 81 h 84"/>
                <a:gd name="T12" fmla="*/ 3 w 6"/>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6" h="84">
                  <a:moveTo>
                    <a:pt x="3" y="84"/>
                  </a:moveTo>
                  <a:cubicBezTo>
                    <a:pt x="1" y="84"/>
                    <a:pt x="0" y="83"/>
                    <a:pt x="0" y="81"/>
                  </a:cubicBezTo>
                  <a:cubicBezTo>
                    <a:pt x="0" y="3"/>
                    <a:pt x="0" y="3"/>
                    <a:pt x="0" y="3"/>
                  </a:cubicBezTo>
                  <a:cubicBezTo>
                    <a:pt x="0" y="1"/>
                    <a:pt x="1" y="0"/>
                    <a:pt x="3" y="0"/>
                  </a:cubicBezTo>
                  <a:cubicBezTo>
                    <a:pt x="5" y="0"/>
                    <a:pt x="6" y="1"/>
                    <a:pt x="6" y="3"/>
                  </a:cubicBezTo>
                  <a:cubicBezTo>
                    <a:pt x="6" y="81"/>
                    <a:pt x="6" y="81"/>
                    <a:pt x="6" y="81"/>
                  </a:cubicBezTo>
                  <a:cubicBezTo>
                    <a:pt x="6" y="83"/>
                    <a:pt x="5" y="84"/>
                    <a:pt x="3" y="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37"/>
            <p:cNvSpPr>
              <a:spLocks noEditPoints="1"/>
            </p:cNvSpPr>
            <p:nvPr/>
          </p:nvSpPr>
          <p:spPr bwMode="auto">
            <a:xfrm>
              <a:off x="4293548" y="5283457"/>
              <a:ext cx="481140" cy="77658"/>
            </a:xfrm>
            <a:custGeom>
              <a:avLst/>
              <a:gdLst>
                <a:gd name="T0" fmla="*/ 235 w 238"/>
                <a:gd name="T1" fmla="*/ 38 h 38"/>
                <a:gd name="T2" fmla="*/ 3 w 238"/>
                <a:gd name="T3" fmla="*/ 38 h 38"/>
                <a:gd name="T4" fmla="*/ 0 w 238"/>
                <a:gd name="T5" fmla="*/ 35 h 38"/>
                <a:gd name="T6" fmla="*/ 0 w 238"/>
                <a:gd name="T7" fmla="*/ 25 h 38"/>
                <a:gd name="T8" fmla="*/ 3 w 238"/>
                <a:gd name="T9" fmla="*/ 22 h 38"/>
                <a:gd name="T10" fmla="*/ 13 w 238"/>
                <a:gd name="T11" fmla="*/ 22 h 38"/>
                <a:gd name="T12" fmla="*/ 13 w 238"/>
                <a:gd name="T13" fmla="*/ 14 h 38"/>
                <a:gd name="T14" fmla="*/ 16 w 238"/>
                <a:gd name="T15" fmla="*/ 11 h 38"/>
                <a:gd name="T16" fmla="*/ 25 w 238"/>
                <a:gd name="T17" fmla="*/ 11 h 38"/>
                <a:gd name="T18" fmla="*/ 25 w 238"/>
                <a:gd name="T19" fmla="*/ 3 h 38"/>
                <a:gd name="T20" fmla="*/ 28 w 238"/>
                <a:gd name="T21" fmla="*/ 0 h 38"/>
                <a:gd name="T22" fmla="*/ 210 w 238"/>
                <a:gd name="T23" fmla="*/ 0 h 38"/>
                <a:gd name="T24" fmla="*/ 213 w 238"/>
                <a:gd name="T25" fmla="*/ 3 h 38"/>
                <a:gd name="T26" fmla="*/ 213 w 238"/>
                <a:gd name="T27" fmla="*/ 11 h 38"/>
                <a:gd name="T28" fmla="*/ 222 w 238"/>
                <a:gd name="T29" fmla="*/ 11 h 38"/>
                <a:gd name="T30" fmla="*/ 225 w 238"/>
                <a:gd name="T31" fmla="*/ 14 h 38"/>
                <a:gd name="T32" fmla="*/ 225 w 238"/>
                <a:gd name="T33" fmla="*/ 22 h 38"/>
                <a:gd name="T34" fmla="*/ 235 w 238"/>
                <a:gd name="T35" fmla="*/ 22 h 38"/>
                <a:gd name="T36" fmla="*/ 238 w 238"/>
                <a:gd name="T37" fmla="*/ 25 h 38"/>
                <a:gd name="T38" fmla="*/ 238 w 238"/>
                <a:gd name="T39" fmla="*/ 35 h 38"/>
                <a:gd name="T40" fmla="*/ 235 w 238"/>
                <a:gd name="T41" fmla="*/ 38 h 38"/>
                <a:gd name="T42" fmla="*/ 6 w 238"/>
                <a:gd name="T43" fmla="*/ 32 h 38"/>
                <a:gd name="T44" fmla="*/ 232 w 238"/>
                <a:gd name="T45" fmla="*/ 32 h 38"/>
                <a:gd name="T46" fmla="*/ 232 w 238"/>
                <a:gd name="T47" fmla="*/ 28 h 38"/>
                <a:gd name="T48" fmla="*/ 222 w 238"/>
                <a:gd name="T49" fmla="*/ 28 h 38"/>
                <a:gd name="T50" fmla="*/ 219 w 238"/>
                <a:gd name="T51" fmla="*/ 25 h 38"/>
                <a:gd name="T52" fmla="*/ 219 w 238"/>
                <a:gd name="T53" fmla="*/ 17 h 38"/>
                <a:gd name="T54" fmla="*/ 210 w 238"/>
                <a:gd name="T55" fmla="*/ 17 h 38"/>
                <a:gd name="T56" fmla="*/ 207 w 238"/>
                <a:gd name="T57" fmla="*/ 14 h 38"/>
                <a:gd name="T58" fmla="*/ 207 w 238"/>
                <a:gd name="T59" fmla="*/ 6 h 38"/>
                <a:gd name="T60" fmla="*/ 31 w 238"/>
                <a:gd name="T61" fmla="*/ 6 h 38"/>
                <a:gd name="T62" fmla="*/ 31 w 238"/>
                <a:gd name="T63" fmla="*/ 14 h 38"/>
                <a:gd name="T64" fmla="*/ 28 w 238"/>
                <a:gd name="T65" fmla="*/ 17 h 38"/>
                <a:gd name="T66" fmla="*/ 19 w 238"/>
                <a:gd name="T67" fmla="*/ 17 h 38"/>
                <a:gd name="T68" fmla="*/ 19 w 238"/>
                <a:gd name="T69" fmla="*/ 25 h 38"/>
                <a:gd name="T70" fmla="*/ 16 w 238"/>
                <a:gd name="T71" fmla="*/ 28 h 38"/>
                <a:gd name="T72" fmla="*/ 6 w 238"/>
                <a:gd name="T73" fmla="*/ 28 h 38"/>
                <a:gd name="T74" fmla="*/ 6 w 238"/>
                <a:gd name="T75"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8" h="38">
                  <a:moveTo>
                    <a:pt x="235" y="38"/>
                  </a:moveTo>
                  <a:cubicBezTo>
                    <a:pt x="3" y="38"/>
                    <a:pt x="3" y="38"/>
                    <a:pt x="3" y="38"/>
                  </a:cubicBezTo>
                  <a:cubicBezTo>
                    <a:pt x="1" y="38"/>
                    <a:pt x="0" y="37"/>
                    <a:pt x="0" y="35"/>
                  </a:cubicBezTo>
                  <a:cubicBezTo>
                    <a:pt x="0" y="25"/>
                    <a:pt x="0" y="25"/>
                    <a:pt x="0" y="25"/>
                  </a:cubicBezTo>
                  <a:cubicBezTo>
                    <a:pt x="0" y="23"/>
                    <a:pt x="1" y="22"/>
                    <a:pt x="3" y="22"/>
                  </a:cubicBezTo>
                  <a:cubicBezTo>
                    <a:pt x="13" y="22"/>
                    <a:pt x="13" y="22"/>
                    <a:pt x="13" y="22"/>
                  </a:cubicBezTo>
                  <a:cubicBezTo>
                    <a:pt x="13" y="14"/>
                    <a:pt x="13" y="14"/>
                    <a:pt x="13" y="14"/>
                  </a:cubicBezTo>
                  <a:cubicBezTo>
                    <a:pt x="13" y="12"/>
                    <a:pt x="14" y="11"/>
                    <a:pt x="16" y="11"/>
                  </a:cubicBezTo>
                  <a:cubicBezTo>
                    <a:pt x="25" y="11"/>
                    <a:pt x="25" y="11"/>
                    <a:pt x="25" y="11"/>
                  </a:cubicBezTo>
                  <a:cubicBezTo>
                    <a:pt x="25" y="3"/>
                    <a:pt x="25" y="3"/>
                    <a:pt x="25" y="3"/>
                  </a:cubicBezTo>
                  <a:cubicBezTo>
                    <a:pt x="25" y="1"/>
                    <a:pt x="26" y="0"/>
                    <a:pt x="28" y="0"/>
                  </a:cubicBezTo>
                  <a:cubicBezTo>
                    <a:pt x="210" y="0"/>
                    <a:pt x="210" y="0"/>
                    <a:pt x="210" y="0"/>
                  </a:cubicBezTo>
                  <a:cubicBezTo>
                    <a:pt x="212" y="0"/>
                    <a:pt x="213" y="1"/>
                    <a:pt x="213" y="3"/>
                  </a:cubicBezTo>
                  <a:cubicBezTo>
                    <a:pt x="213" y="11"/>
                    <a:pt x="213" y="11"/>
                    <a:pt x="213" y="11"/>
                  </a:cubicBezTo>
                  <a:cubicBezTo>
                    <a:pt x="222" y="11"/>
                    <a:pt x="222" y="11"/>
                    <a:pt x="222" y="11"/>
                  </a:cubicBezTo>
                  <a:cubicBezTo>
                    <a:pt x="224" y="11"/>
                    <a:pt x="225" y="12"/>
                    <a:pt x="225" y="14"/>
                  </a:cubicBezTo>
                  <a:cubicBezTo>
                    <a:pt x="225" y="22"/>
                    <a:pt x="225" y="22"/>
                    <a:pt x="225" y="22"/>
                  </a:cubicBezTo>
                  <a:cubicBezTo>
                    <a:pt x="235" y="22"/>
                    <a:pt x="235" y="22"/>
                    <a:pt x="235" y="22"/>
                  </a:cubicBezTo>
                  <a:cubicBezTo>
                    <a:pt x="237" y="22"/>
                    <a:pt x="238" y="23"/>
                    <a:pt x="238" y="25"/>
                  </a:cubicBezTo>
                  <a:cubicBezTo>
                    <a:pt x="238" y="35"/>
                    <a:pt x="238" y="35"/>
                    <a:pt x="238" y="35"/>
                  </a:cubicBezTo>
                  <a:cubicBezTo>
                    <a:pt x="238" y="37"/>
                    <a:pt x="237" y="38"/>
                    <a:pt x="235" y="38"/>
                  </a:cubicBezTo>
                  <a:close/>
                  <a:moveTo>
                    <a:pt x="6" y="32"/>
                  </a:moveTo>
                  <a:cubicBezTo>
                    <a:pt x="232" y="32"/>
                    <a:pt x="232" y="32"/>
                    <a:pt x="232" y="32"/>
                  </a:cubicBezTo>
                  <a:cubicBezTo>
                    <a:pt x="232" y="28"/>
                    <a:pt x="232" y="28"/>
                    <a:pt x="232" y="28"/>
                  </a:cubicBezTo>
                  <a:cubicBezTo>
                    <a:pt x="222" y="28"/>
                    <a:pt x="222" y="28"/>
                    <a:pt x="222" y="28"/>
                  </a:cubicBezTo>
                  <a:cubicBezTo>
                    <a:pt x="220" y="28"/>
                    <a:pt x="219" y="26"/>
                    <a:pt x="219" y="25"/>
                  </a:cubicBezTo>
                  <a:cubicBezTo>
                    <a:pt x="219" y="17"/>
                    <a:pt x="219" y="17"/>
                    <a:pt x="219" y="17"/>
                  </a:cubicBezTo>
                  <a:cubicBezTo>
                    <a:pt x="210" y="17"/>
                    <a:pt x="210" y="17"/>
                    <a:pt x="210" y="17"/>
                  </a:cubicBezTo>
                  <a:cubicBezTo>
                    <a:pt x="208" y="17"/>
                    <a:pt x="207" y="16"/>
                    <a:pt x="207" y="14"/>
                  </a:cubicBezTo>
                  <a:cubicBezTo>
                    <a:pt x="207" y="6"/>
                    <a:pt x="207" y="6"/>
                    <a:pt x="207" y="6"/>
                  </a:cubicBezTo>
                  <a:cubicBezTo>
                    <a:pt x="31" y="6"/>
                    <a:pt x="31" y="6"/>
                    <a:pt x="31" y="6"/>
                  </a:cubicBezTo>
                  <a:cubicBezTo>
                    <a:pt x="31" y="14"/>
                    <a:pt x="31" y="14"/>
                    <a:pt x="31" y="14"/>
                  </a:cubicBezTo>
                  <a:cubicBezTo>
                    <a:pt x="31" y="16"/>
                    <a:pt x="30" y="17"/>
                    <a:pt x="28" y="17"/>
                  </a:cubicBezTo>
                  <a:cubicBezTo>
                    <a:pt x="19" y="17"/>
                    <a:pt x="19" y="17"/>
                    <a:pt x="19" y="17"/>
                  </a:cubicBezTo>
                  <a:cubicBezTo>
                    <a:pt x="19" y="25"/>
                    <a:pt x="19" y="25"/>
                    <a:pt x="19" y="25"/>
                  </a:cubicBezTo>
                  <a:cubicBezTo>
                    <a:pt x="19" y="26"/>
                    <a:pt x="17" y="28"/>
                    <a:pt x="16" y="28"/>
                  </a:cubicBezTo>
                  <a:cubicBezTo>
                    <a:pt x="6" y="28"/>
                    <a:pt x="6" y="28"/>
                    <a:pt x="6" y="28"/>
                  </a:cubicBezTo>
                  <a:lnTo>
                    <a:pt x="6"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38"/>
            <p:cNvSpPr>
              <a:spLocks noEditPoints="1"/>
            </p:cNvSpPr>
            <p:nvPr/>
          </p:nvSpPr>
          <p:spPr bwMode="auto">
            <a:xfrm>
              <a:off x="4439578" y="5283457"/>
              <a:ext cx="189080" cy="77658"/>
            </a:xfrm>
            <a:custGeom>
              <a:avLst/>
              <a:gdLst>
                <a:gd name="T0" fmla="*/ 91 w 94"/>
                <a:gd name="T1" fmla="*/ 38 h 38"/>
                <a:gd name="T2" fmla="*/ 3 w 94"/>
                <a:gd name="T3" fmla="*/ 38 h 38"/>
                <a:gd name="T4" fmla="*/ 1 w 94"/>
                <a:gd name="T5" fmla="*/ 36 h 38"/>
                <a:gd name="T6" fmla="*/ 1 w 94"/>
                <a:gd name="T7" fmla="*/ 33 h 38"/>
                <a:gd name="T8" fmla="*/ 26 w 94"/>
                <a:gd name="T9" fmla="*/ 1 h 38"/>
                <a:gd name="T10" fmla="*/ 28 w 94"/>
                <a:gd name="T11" fmla="*/ 0 h 38"/>
                <a:gd name="T12" fmla="*/ 66 w 94"/>
                <a:gd name="T13" fmla="*/ 0 h 38"/>
                <a:gd name="T14" fmla="*/ 68 w 94"/>
                <a:gd name="T15" fmla="*/ 1 h 38"/>
                <a:gd name="T16" fmla="*/ 93 w 94"/>
                <a:gd name="T17" fmla="*/ 33 h 38"/>
                <a:gd name="T18" fmla="*/ 93 w 94"/>
                <a:gd name="T19" fmla="*/ 36 h 38"/>
                <a:gd name="T20" fmla="*/ 91 w 94"/>
                <a:gd name="T21" fmla="*/ 38 h 38"/>
                <a:gd name="T22" fmla="*/ 9 w 94"/>
                <a:gd name="T23" fmla="*/ 32 h 38"/>
                <a:gd name="T24" fmla="*/ 85 w 94"/>
                <a:gd name="T25" fmla="*/ 32 h 38"/>
                <a:gd name="T26" fmla="*/ 64 w 94"/>
                <a:gd name="T27" fmla="*/ 6 h 38"/>
                <a:gd name="T28" fmla="*/ 30 w 94"/>
                <a:gd name="T29" fmla="*/ 6 h 38"/>
                <a:gd name="T30" fmla="*/ 9 w 94"/>
                <a:gd name="T31"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38">
                  <a:moveTo>
                    <a:pt x="91" y="38"/>
                  </a:moveTo>
                  <a:cubicBezTo>
                    <a:pt x="3" y="38"/>
                    <a:pt x="3" y="38"/>
                    <a:pt x="3" y="38"/>
                  </a:cubicBezTo>
                  <a:cubicBezTo>
                    <a:pt x="2" y="38"/>
                    <a:pt x="1" y="37"/>
                    <a:pt x="1" y="36"/>
                  </a:cubicBezTo>
                  <a:cubicBezTo>
                    <a:pt x="0" y="35"/>
                    <a:pt x="0" y="34"/>
                    <a:pt x="1" y="33"/>
                  </a:cubicBezTo>
                  <a:cubicBezTo>
                    <a:pt x="26" y="1"/>
                    <a:pt x="26" y="1"/>
                    <a:pt x="26" y="1"/>
                  </a:cubicBezTo>
                  <a:cubicBezTo>
                    <a:pt x="27" y="0"/>
                    <a:pt x="27" y="0"/>
                    <a:pt x="28" y="0"/>
                  </a:cubicBezTo>
                  <a:cubicBezTo>
                    <a:pt x="66" y="0"/>
                    <a:pt x="66" y="0"/>
                    <a:pt x="66" y="0"/>
                  </a:cubicBezTo>
                  <a:cubicBezTo>
                    <a:pt x="67" y="0"/>
                    <a:pt x="68" y="0"/>
                    <a:pt x="68" y="1"/>
                  </a:cubicBezTo>
                  <a:cubicBezTo>
                    <a:pt x="93" y="33"/>
                    <a:pt x="93" y="33"/>
                    <a:pt x="93" y="33"/>
                  </a:cubicBezTo>
                  <a:cubicBezTo>
                    <a:pt x="94" y="34"/>
                    <a:pt x="94" y="35"/>
                    <a:pt x="93" y="36"/>
                  </a:cubicBezTo>
                  <a:cubicBezTo>
                    <a:pt x="93" y="37"/>
                    <a:pt x="92" y="38"/>
                    <a:pt x="91" y="38"/>
                  </a:cubicBezTo>
                  <a:close/>
                  <a:moveTo>
                    <a:pt x="9" y="32"/>
                  </a:moveTo>
                  <a:cubicBezTo>
                    <a:pt x="85" y="32"/>
                    <a:pt x="85" y="32"/>
                    <a:pt x="85" y="32"/>
                  </a:cubicBezTo>
                  <a:cubicBezTo>
                    <a:pt x="64" y="6"/>
                    <a:pt x="64" y="6"/>
                    <a:pt x="64" y="6"/>
                  </a:cubicBezTo>
                  <a:cubicBezTo>
                    <a:pt x="30" y="6"/>
                    <a:pt x="30" y="6"/>
                    <a:pt x="30" y="6"/>
                  </a:cubicBezTo>
                  <a:lnTo>
                    <a:pt x="9"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40"/>
            <p:cNvSpPr>
              <a:spLocks/>
            </p:cNvSpPr>
            <p:nvPr/>
          </p:nvSpPr>
          <p:spPr bwMode="auto">
            <a:xfrm>
              <a:off x="4372894" y="5123922"/>
              <a:ext cx="16038" cy="172197"/>
            </a:xfrm>
            <a:custGeom>
              <a:avLst/>
              <a:gdLst>
                <a:gd name="T0" fmla="*/ 5 w 8"/>
                <a:gd name="T1" fmla="*/ 85 h 85"/>
                <a:gd name="T2" fmla="*/ 2 w 8"/>
                <a:gd name="T3" fmla="*/ 82 h 85"/>
                <a:gd name="T4" fmla="*/ 0 w 8"/>
                <a:gd name="T5" fmla="*/ 42 h 85"/>
                <a:gd name="T6" fmla="*/ 2 w 8"/>
                <a:gd name="T7" fmla="*/ 2 h 85"/>
                <a:gd name="T8" fmla="*/ 6 w 8"/>
                <a:gd name="T9" fmla="*/ 0 h 85"/>
                <a:gd name="T10" fmla="*/ 8 w 8"/>
                <a:gd name="T11" fmla="*/ 3 h 85"/>
                <a:gd name="T12" fmla="*/ 6 w 8"/>
                <a:gd name="T13" fmla="*/ 42 h 85"/>
                <a:gd name="T14" fmla="*/ 8 w 8"/>
                <a:gd name="T15" fmla="*/ 81 h 85"/>
                <a:gd name="T16" fmla="*/ 6 w 8"/>
                <a:gd name="T17" fmla="*/ 85 h 85"/>
                <a:gd name="T18" fmla="*/ 5 w 8"/>
                <a:gd name="T1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5">
                  <a:moveTo>
                    <a:pt x="5" y="85"/>
                  </a:moveTo>
                  <a:cubicBezTo>
                    <a:pt x="4" y="85"/>
                    <a:pt x="3" y="84"/>
                    <a:pt x="2" y="82"/>
                  </a:cubicBezTo>
                  <a:cubicBezTo>
                    <a:pt x="2" y="82"/>
                    <a:pt x="0" y="63"/>
                    <a:pt x="0" y="42"/>
                  </a:cubicBezTo>
                  <a:cubicBezTo>
                    <a:pt x="0" y="21"/>
                    <a:pt x="2" y="3"/>
                    <a:pt x="2" y="2"/>
                  </a:cubicBezTo>
                  <a:cubicBezTo>
                    <a:pt x="3" y="1"/>
                    <a:pt x="4" y="0"/>
                    <a:pt x="6" y="0"/>
                  </a:cubicBezTo>
                  <a:cubicBezTo>
                    <a:pt x="7" y="0"/>
                    <a:pt x="8" y="2"/>
                    <a:pt x="8" y="3"/>
                  </a:cubicBezTo>
                  <a:cubicBezTo>
                    <a:pt x="8" y="3"/>
                    <a:pt x="6" y="22"/>
                    <a:pt x="6" y="42"/>
                  </a:cubicBezTo>
                  <a:cubicBezTo>
                    <a:pt x="6" y="63"/>
                    <a:pt x="8" y="81"/>
                    <a:pt x="8" y="81"/>
                  </a:cubicBezTo>
                  <a:cubicBezTo>
                    <a:pt x="8" y="83"/>
                    <a:pt x="7" y="85"/>
                    <a:pt x="6" y="85"/>
                  </a:cubicBezTo>
                  <a:cubicBezTo>
                    <a:pt x="6" y="85"/>
                    <a:pt x="5" y="85"/>
                    <a:pt x="5"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41"/>
            <p:cNvSpPr>
              <a:spLocks/>
            </p:cNvSpPr>
            <p:nvPr/>
          </p:nvSpPr>
          <p:spPr bwMode="auto">
            <a:xfrm>
              <a:off x="4493601" y="5123922"/>
              <a:ext cx="18570" cy="172197"/>
            </a:xfrm>
            <a:custGeom>
              <a:avLst/>
              <a:gdLst>
                <a:gd name="T0" fmla="*/ 4 w 9"/>
                <a:gd name="T1" fmla="*/ 85 h 85"/>
                <a:gd name="T2" fmla="*/ 3 w 9"/>
                <a:gd name="T3" fmla="*/ 85 h 85"/>
                <a:gd name="T4" fmla="*/ 1 w 9"/>
                <a:gd name="T5" fmla="*/ 81 h 85"/>
                <a:gd name="T6" fmla="*/ 3 w 9"/>
                <a:gd name="T7" fmla="*/ 42 h 85"/>
                <a:gd name="T8" fmla="*/ 1 w 9"/>
                <a:gd name="T9" fmla="*/ 3 h 85"/>
                <a:gd name="T10" fmla="*/ 3 w 9"/>
                <a:gd name="T11" fmla="*/ 0 h 85"/>
                <a:gd name="T12" fmla="*/ 7 w 9"/>
                <a:gd name="T13" fmla="*/ 2 h 85"/>
                <a:gd name="T14" fmla="*/ 9 w 9"/>
                <a:gd name="T15" fmla="*/ 42 h 85"/>
                <a:gd name="T16" fmla="*/ 7 w 9"/>
                <a:gd name="T17" fmla="*/ 82 h 85"/>
                <a:gd name="T18" fmla="*/ 4 w 9"/>
                <a:gd name="T1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5">
                  <a:moveTo>
                    <a:pt x="4" y="85"/>
                  </a:moveTo>
                  <a:cubicBezTo>
                    <a:pt x="3" y="85"/>
                    <a:pt x="3" y="85"/>
                    <a:pt x="3" y="85"/>
                  </a:cubicBezTo>
                  <a:cubicBezTo>
                    <a:pt x="2" y="85"/>
                    <a:pt x="0" y="83"/>
                    <a:pt x="1" y="81"/>
                  </a:cubicBezTo>
                  <a:cubicBezTo>
                    <a:pt x="1" y="81"/>
                    <a:pt x="3" y="67"/>
                    <a:pt x="3" y="42"/>
                  </a:cubicBezTo>
                  <a:cubicBezTo>
                    <a:pt x="3" y="18"/>
                    <a:pt x="1" y="3"/>
                    <a:pt x="1" y="3"/>
                  </a:cubicBezTo>
                  <a:cubicBezTo>
                    <a:pt x="0" y="2"/>
                    <a:pt x="2" y="0"/>
                    <a:pt x="3" y="0"/>
                  </a:cubicBezTo>
                  <a:cubicBezTo>
                    <a:pt x="5" y="0"/>
                    <a:pt x="6" y="1"/>
                    <a:pt x="7" y="2"/>
                  </a:cubicBezTo>
                  <a:cubicBezTo>
                    <a:pt x="7" y="3"/>
                    <a:pt x="9" y="17"/>
                    <a:pt x="9" y="42"/>
                  </a:cubicBezTo>
                  <a:cubicBezTo>
                    <a:pt x="9" y="67"/>
                    <a:pt x="7" y="82"/>
                    <a:pt x="7" y="82"/>
                  </a:cubicBezTo>
                  <a:cubicBezTo>
                    <a:pt x="6" y="84"/>
                    <a:pt x="5" y="85"/>
                    <a:pt x="4"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43"/>
            <p:cNvSpPr>
              <a:spLocks/>
            </p:cNvSpPr>
            <p:nvPr/>
          </p:nvSpPr>
          <p:spPr bwMode="auto">
            <a:xfrm>
              <a:off x="4677616" y="5123922"/>
              <a:ext cx="17726" cy="172197"/>
            </a:xfrm>
            <a:custGeom>
              <a:avLst/>
              <a:gdLst>
                <a:gd name="T0" fmla="*/ 4 w 9"/>
                <a:gd name="T1" fmla="*/ 85 h 85"/>
                <a:gd name="T2" fmla="*/ 3 w 9"/>
                <a:gd name="T3" fmla="*/ 85 h 85"/>
                <a:gd name="T4" fmla="*/ 1 w 9"/>
                <a:gd name="T5" fmla="*/ 81 h 85"/>
                <a:gd name="T6" fmla="*/ 3 w 9"/>
                <a:gd name="T7" fmla="*/ 42 h 85"/>
                <a:gd name="T8" fmla="*/ 1 w 9"/>
                <a:gd name="T9" fmla="*/ 3 h 85"/>
                <a:gd name="T10" fmla="*/ 3 w 9"/>
                <a:gd name="T11" fmla="*/ 0 h 85"/>
                <a:gd name="T12" fmla="*/ 7 w 9"/>
                <a:gd name="T13" fmla="*/ 2 h 85"/>
                <a:gd name="T14" fmla="*/ 9 w 9"/>
                <a:gd name="T15" fmla="*/ 42 h 85"/>
                <a:gd name="T16" fmla="*/ 7 w 9"/>
                <a:gd name="T17" fmla="*/ 82 h 85"/>
                <a:gd name="T18" fmla="*/ 4 w 9"/>
                <a:gd name="T1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5">
                  <a:moveTo>
                    <a:pt x="4" y="85"/>
                  </a:moveTo>
                  <a:cubicBezTo>
                    <a:pt x="4" y="85"/>
                    <a:pt x="3" y="85"/>
                    <a:pt x="3" y="85"/>
                  </a:cubicBezTo>
                  <a:cubicBezTo>
                    <a:pt x="2" y="85"/>
                    <a:pt x="0" y="83"/>
                    <a:pt x="1" y="81"/>
                  </a:cubicBezTo>
                  <a:cubicBezTo>
                    <a:pt x="1" y="81"/>
                    <a:pt x="3" y="67"/>
                    <a:pt x="3" y="42"/>
                  </a:cubicBezTo>
                  <a:cubicBezTo>
                    <a:pt x="3" y="18"/>
                    <a:pt x="1" y="3"/>
                    <a:pt x="1" y="3"/>
                  </a:cubicBezTo>
                  <a:cubicBezTo>
                    <a:pt x="0" y="2"/>
                    <a:pt x="2" y="0"/>
                    <a:pt x="3" y="0"/>
                  </a:cubicBezTo>
                  <a:cubicBezTo>
                    <a:pt x="5" y="0"/>
                    <a:pt x="6" y="1"/>
                    <a:pt x="7" y="2"/>
                  </a:cubicBezTo>
                  <a:cubicBezTo>
                    <a:pt x="7" y="3"/>
                    <a:pt x="9" y="17"/>
                    <a:pt x="9" y="42"/>
                  </a:cubicBezTo>
                  <a:cubicBezTo>
                    <a:pt x="9" y="67"/>
                    <a:pt x="7" y="82"/>
                    <a:pt x="7" y="82"/>
                  </a:cubicBezTo>
                  <a:cubicBezTo>
                    <a:pt x="6" y="84"/>
                    <a:pt x="5" y="85"/>
                    <a:pt x="4"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46"/>
            <p:cNvSpPr>
              <a:spLocks/>
            </p:cNvSpPr>
            <p:nvPr/>
          </p:nvSpPr>
          <p:spPr bwMode="auto">
            <a:xfrm>
              <a:off x="4556065" y="5123922"/>
              <a:ext cx="18570" cy="172197"/>
            </a:xfrm>
            <a:custGeom>
              <a:avLst/>
              <a:gdLst>
                <a:gd name="T0" fmla="*/ 5 w 9"/>
                <a:gd name="T1" fmla="*/ 85 h 85"/>
                <a:gd name="T2" fmla="*/ 2 w 9"/>
                <a:gd name="T3" fmla="*/ 82 h 85"/>
                <a:gd name="T4" fmla="*/ 0 w 9"/>
                <a:gd name="T5" fmla="*/ 42 h 85"/>
                <a:gd name="T6" fmla="*/ 2 w 9"/>
                <a:gd name="T7" fmla="*/ 2 h 85"/>
                <a:gd name="T8" fmla="*/ 6 w 9"/>
                <a:gd name="T9" fmla="*/ 0 h 85"/>
                <a:gd name="T10" fmla="*/ 8 w 9"/>
                <a:gd name="T11" fmla="*/ 3 h 85"/>
                <a:gd name="T12" fmla="*/ 6 w 9"/>
                <a:gd name="T13" fmla="*/ 42 h 85"/>
                <a:gd name="T14" fmla="*/ 8 w 9"/>
                <a:gd name="T15" fmla="*/ 81 h 85"/>
                <a:gd name="T16" fmla="*/ 6 w 9"/>
                <a:gd name="T17" fmla="*/ 85 h 85"/>
                <a:gd name="T18" fmla="*/ 5 w 9"/>
                <a:gd name="T1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5">
                  <a:moveTo>
                    <a:pt x="5" y="85"/>
                  </a:moveTo>
                  <a:cubicBezTo>
                    <a:pt x="4" y="85"/>
                    <a:pt x="3" y="84"/>
                    <a:pt x="2" y="82"/>
                  </a:cubicBezTo>
                  <a:cubicBezTo>
                    <a:pt x="2" y="82"/>
                    <a:pt x="0" y="63"/>
                    <a:pt x="0" y="42"/>
                  </a:cubicBezTo>
                  <a:cubicBezTo>
                    <a:pt x="0" y="21"/>
                    <a:pt x="2" y="3"/>
                    <a:pt x="2" y="2"/>
                  </a:cubicBezTo>
                  <a:cubicBezTo>
                    <a:pt x="3" y="1"/>
                    <a:pt x="4" y="0"/>
                    <a:pt x="6" y="0"/>
                  </a:cubicBezTo>
                  <a:cubicBezTo>
                    <a:pt x="7" y="0"/>
                    <a:pt x="9" y="2"/>
                    <a:pt x="8" y="3"/>
                  </a:cubicBezTo>
                  <a:cubicBezTo>
                    <a:pt x="8" y="3"/>
                    <a:pt x="6" y="22"/>
                    <a:pt x="6" y="42"/>
                  </a:cubicBezTo>
                  <a:cubicBezTo>
                    <a:pt x="6" y="63"/>
                    <a:pt x="8" y="81"/>
                    <a:pt x="8" y="81"/>
                  </a:cubicBezTo>
                  <a:cubicBezTo>
                    <a:pt x="9" y="83"/>
                    <a:pt x="7" y="85"/>
                    <a:pt x="6" y="85"/>
                  </a:cubicBezTo>
                  <a:cubicBezTo>
                    <a:pt x="6" y="85"/>
                    <a:pt x="5" y="85"/>
                    <a:pt x="5"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47"/>
            <p:cNvSpPr>
              <a:spLocks noEditPoints="1"/>
            </p:cNvSpPr>
            <p:nvPr/>
          </p:nvSpPr>
          <p:spPr bwMode="auto">
            <a:xfrm>
              <a:off x="4318027" y="4989709"/>
              <a:ext cx="432182" cy="146030"/>
            </a:xfrm>
            <a:custGeom>
              <a:avLst/>
              <a:gdLst>
                <a:gd name="T0" fmla="*/ 211 w 214"/>
                <a:gd name="T1" fmla="*/ 72 h 72"/>
                <a:gd name="T2" fmla="*/ 3 w 214"/>
                <a:gd name="T3" fmla="*/ 72 h 72"/>
                <a:gd name="T4" fmla="*/ 0 w 214"/>
                <a:gd name="T5" fmla="*/ 69 h 72"/>
                <a:gd name="T6" fmla="*/ 0 w 214"/>
                <a:gd name="T7" fmla="*/ 44 h 72"/>
                <a:gd name="T8" fmla="*/ 2 w 214"/>
                <a:gd name="T9" fmla="*/ 42 h 72"/>
                <a:gd name="T10" fmla="*/ 105 w 214"/>
                <a:gd name="T11" fmla="*/ 0 h 72"/>
                <a:gd name="T12" fmla="*/ 107 w 214"/>
                <a:gd name="T13" fmla="*/ 0 h 72"/>
                <a:gd name="T14" fmla="*/ 212 w 214"/>
                <a:gd name="T15" fmla="*/ 42 h 72"/>
                <a:gd name="T16" fmla="*/ 214 w 214"/>
                <a:gd name="T17" fmla="*/ 44 h 72"/>
                <a:gd name="T18" fmla="*/ 214 w 214"/>
                <a:gd name="T19" fmla="*/ 69 h 72"/>
                <a:gd name="T20" fmla="*/ 211 w 214"/>
                <a:gd name="T21" fmla="*/ 72 h 72"/>
                <a:gd name="T22" fmla="*/ 6 w 214"/>
                <a:gd name="T23" fmla="*/ 66 h 72"/>
                <a:gd name="T24" fmla="*/ 208 w 214"/>
                <a:gd name="T25" fmla="*/ 66 h 72"/>
                <a:gd name="T26" fmla="*/ 208 w 214"/>
                <a:gd name="T27" fmla="*/ 46 h 72"/>
                <a:gd name="T28" fmla="*/ 106 w 214"/>
                <a:gd name="T29" fmla="*/ 6 h 72"/>
                <a:gd name="T30" fmla="*/ 6 w 214"/>
                <a:gd name="T31" fmla="*/ 46 h 72"/>
                <a:gd name="T32" fmla="*/ 6 w 214"/>
                <a:gd name="T3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4" h="72">
                  <a:moveTo>
                    <a:pt x="211" y="72"/>
                  </a:moveTo>
                  <a:cubicBezTo>
                    <a:pt x="3" y="72"/>
                    <a:pt x="3" y="72"/>
                    <a:pt x="3" y="72"/>
                  </a:cubicBezTo>
                  <a:cubicBezTo>
                    <a:pt x="2" y="72"/>
                    <a:pt x="0" y="70"/>
                    <a:pt x="0" y="69"/>
                  </a:cubicBezTo>
                  <a:cubicBezTo>
                    <a:pt x="0" y="44"/>
                    <a:pt x="0" y="44"/>
                    <a:pt x="0" y="44"/>
                  </a:cubicBezTo>
                  <a:cubicBezTo>
                    <a:pt x="0" y="43"/>
                    <a:pt x="1" y="42"/>
                    <a:pt x="2" y="42"/>
                  </a:cubicBezTo>
                  <a:cubicBezTo>
                    <a:pt x="105" y="0"/>
                    <a:pt x="105" y="0"/>
                    <a:pt x="105" y="0"/>
                  </a:cubicBezTo>
                  <a:cubicBezTo>
                    <a:pt x="105" y="0"/>
                    <a:pt x="106" y="0"/>
                    <a:pt x="107" y="0"/>
                  </a:cubicBezTo>
                  <a:cubicBezTo>
                    <a:pt x="212" y="42"/>
                    <a:pt x="212" y="42"/>
                    <a:pt x="212" y="42"/>
                  </a:cubicBezTo>
                  <a:cubicBezTo>
                    <a:pt x="213" y="42"/>
                    <a:pt x="214" y="43"/>
                    <a:pt x="214" y="44"/>
                  </a:cubicBezTo>
                  <a:cubicBezTo>
                    <a:pt x="214" y="69"/>
                    <a:pt x="214" y="69"/>
                    <a:pt x="214" y="69"/>
                  </a:cubicBezTo>
                  <a:cubicBezTo>
                    <a:pt x="214" y="70"/>
                    <a:pt x="212" y="72"/>
                    <a:pt x="211" y="72"/>
                  </a:cubicBezTo>
                  <a:close/>
                  <a:moveTo>
                    <a:pt x="6" y="66"/>
                  </a:moveTo>
                  <a:cubicBezTo>
                    <a:pt x="208" y="66"/>
                    <a:pt x="208" y="66"/>
                    <a:pt x="208" y="66"/>
                  </a:cubicBezTo>
                  <a:cubicBezTo>
                    <a:pt x="208" y="46"/>
                    <a:pt x="208" y="46"/>
                    <a:pt x="208" y="46"/>
                  </a:cubicBezTo>
                  <a:cubicBezTo>
                    <a:pt x="106" y="6"/>
                    <a:pt x="106" y="6"/>
                    <a:pt x="106" y="6"/>
                  </a:cubicBezTo>
                  <a:cubicBezTo>
                    <a:pt x="6" y="46"/>
                    <a:pt x="6" y="46"/>
                    <a:pt x="6" y="46"/>
                  </a:cubicBezTo>
                  <a:lnTo>
                    <a:pt x="6" y="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49"/>
            <p:cNvSpPr>
              <a:spLocks/>
            </p:cNvSpPr>
            <p:nvPr/>
          </p:nvSpPr>
          <p:spPr bwMode="auto">
            <a:xfrm>
              <a:off x="4318027" y="5073275"/>
              <a:ext cx="432182" cy="11817"/>
            </a:xfrm>
            <a:custGeom>
              <a:avLst/>
              <a:gdLst>
                <a:gd name="T0" fmla="*/ 211 w 214"/>
                <a:gd name="T1" fmla="*/ 6 h 6"/>
                <a:gd name="T2" fmla="*/ 3 w 214"/>
                <a:gd name="T3" fmla="*/ 6 h 6"/>
                <a:gd name="T4" fmla="*/ 0 w 214"/>
                <a:gd name="T5" fmla="*/ 3 h 6"/>
                <a:gd name="T6" fmla="*/ 3 w 214"/>
                <a:gd name="T7" fmla="*/ 0 h 6"/>
                <a:gd name="T8" fmla="*/ 211 w 214"/>
                <a:gd name="T9" fmla="*/ 0 h 6"/>
                <a:gd name="T10" fmla="*/ 214 w 214"/>
                <a:gd name="T11" fmla="*/ 3 h 6"/>
                <a:gd name="T12" fmla="*/ 211 w 2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14" h="6">
                  <a:moveTo>
                    <a:pt x="211" y="6"/>
                  </a:moveTo>
                  <a:cubicBezTo>
                    <a:pt x="3" y="6"/>
                    <a:pt x="3" y="6"/>
                    <a:pt x="3" y="6"/>
                  </a:cubicBezTo>
                  <a:cubicBezTo>
                    <a:pt x="2" y="6"/>
                    <a:pt x="0" y="5"/>
                    <a:pt x="0" y="3"/>
                  </a:cubicBezTo>
                  <a:cubicBezTo>
                    <a:pt x="0" y="2"/>
                    <a:pt x="2" y="0"/>
                    <a:pt x="3" y="0"/>
                  </a:cubicBezTo>
                  <a:cubicBezTo>
                    <a:pt x="211" y="0"/>
                    <a:pt x="211" y="0"/>
                    <a:pt x="211" y="0"/>
                  </a:cubicBezTo>
                  <a:cubicBezTo>
                    <a:pt x="212" y="0"/>
                    <a:pt x="214" y="2"/>
                    <a:pt x="214" y="3"/>
                  </a:cubicBezTo>
                  <a:cubicBezTo>
                    <a:pt x="214" y="5"/>
                    <a:pt x="212" y="6"/>
                    <a:pt x="211"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5" name="ZoneTexte 44"/>
          <p:cNvSpPr txBox="1"/>
          <p:nvPr/>
        </p:nvSpPr>
        <p:spPr>
          <a:xfrm>
            <a:off x="3940580" y="650252"/>
            <a:ext cx="805066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Une impossible définition de l’IA …qui rend</a:t>
            </a:r>
            <a:r>
              <a:rPr kumimoji="0" lang="fr-FR" sz="28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nécessaire une définition souple</a:t>
            </a:r>
            <a:endParaRPr kumimoji="0" lang="fr-FR" sz="2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343006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1"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4.375E-6 0 L 4.375E-6 -0.40046 " pathEditMode="relative" rAng="0" ptsTypes="AA">
                                      <p:cBhvr>
                                        <p:cTn id="12" dur="1100" fill="hold"/>
                                        <p:tgtEl>
                                          <p:spTgt spid="45"/>
                                        </p:tgtEl>
                                        <p:attrNameLst>
                                          <p:attrName>ppt_x</p:attrName>
                                          <p:attrName>ppt_y</p:attrName>
                                        </p:attrNameLst>
                                      </p:cBhvr>
                                      <p:rCtr x="0" y="-20023"/>
                                    </p:animMotion>
                                  </p:childTnLst>
                                </p:cTn>
                              </p:par>
                              <p:par>
                                <p:cTn id="13" presetID="6" presetClass="emph" presetSubtype="0" accel="43000" decel="44000" fill="hold" nodeType="withEffect">
                                  <p:stCondLst>
                                    <p:cond delay="0"/>
                                  </p:stCondLst>
                                  <p:childTnLst>
                                    <p:animScale>
                                      <p:cBhvr>
                                        <p:cTn id="14" dur="7000" fill="hold"/>
                                        <p:tgtEl>
                                          <p:spTgt spid="6"/>
                                        </p:tgtEl>
                                      </p:cBhvr>
                                      <p:by x="140000" y="140000"/>
                                    </p:animScale>
                                  </p:childTnLst>
                                </p:cTn>
                              </p:par>
                              <p:par>
                                <p:cTn id="15" presetID="10" presetClass="entr" presetSubtype="0" fill="hold" nodeType="withEffect">
                                  <p:stCondLst>
                                    <p:cond delay="110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par>
                                <p:cTn id="18" presetID="10" presetClass="entr" presetSubtype="0" fill="hold" nodeType="withEffect">
                                  <p:stCondLst>
                                    <p:cond delay="160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2" presetClass="entr" presetSubtype="2" decel="100000" fill="hold" grpId="0" nodeType="withEffect">
                                  <p:stCondLst>
                                    <p:cond delay="16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1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320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500"/>
                                        <p:tgtEl>
                                          <p:spTgt spid="100"/>
                                        </p:tgtEl>
                                      </p:cBhvr>
                                    </p:animEffect>
                                  </p:childTnLst>
                                </p:cTn>
                              </p:par>
                              <p:par>
                                <p:cTn id="32" presetID="2" presetClass="entr" presetSubtype="2" decel="100000" fill="hold" grpId="0" nodeType="withEffect">
                                  <p:stCondLst>
                                    <p:cond delay="320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45" grpId="0"/>
      <p:bldP spid="45"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1" name="Forme libre 100"/>
          <p:cNvSpPr/>
          <p:nvPr/>
        </p:nvSpPr>
        <p:spPr>
          <a:xfrm>
            <a:off x="-381000" y="-342900"/>
            <a:ext cx="12915900" cy="7200900"/>
          </a:xfrm>
          <a:custGeom>
            <a:avLst/>
            <a:gdLst>
              <a:gd name="connsiteX0" fmla="*/ 3035300 w 9563100"/>
              <a:gd name="connsiteY0" fmla="*/ 0 h 6858000"/>
              <a:gd name="connsiteX1" fmla="*/ 9537700 w 9563100"/>
              <a:gd name="connsiteY1" fmla="*/ 0 h 6858000"/>
              <a:gd name="connsiteX2" fmla="*/ 9563100 w 9563100"/>
              <a:gd name="connsiteY2" fmla="*/ 6858000 h 6858000"/>
              <a:gd name="connsiteX3" fmla="*/ 0 w 9563100"/>
              <a:gd name="connsiteY3" fmla="*/ 6858000 h 6858000"/>
              <a:gd name="connsiteX4" fmla="*/ 3035300 w 9563100"/>
              <a:gd name="connsiteY4" fmla="*/ 0 h 6858000"/>
              <a:gd name="connsiteX0" fmla="*/ 3187700 w 9715500"/>
              <a:gd name="connsiteY0" fmla="*/ 0 h 6858000"/>
              <a:gd name="connsiteX1" fmla="*/ 9690100 w 9715500"/>
              <a:gd name="connsiteY1" fmla="*/ 0 h 6858000"/>
              <a:gd name="connsiteX2" fmla="*/ 9715500 w 9715500"/>
              <a:gd name="connsiteY2" fmla="*/ 6858000 h 6858000"/>
              <a:gd name="connsiteX3" fmla="*/ 0 w 9715500"/>
              <a:gd name="connsiteY3" fmla="*/ 6845300 h 6858000"/>
              <a:gd name="connsiteX4" fmla="*/ 3187700 w 97155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00" h="6858000">
                <a:moveTo>
                  <a:pt x="3187700" y="0"/>
                </a:moveTo>
                <a:lnTo>
                  <a:pt x="9690100" y="0"/>
                </a:lnTo>
                <a:cubicBezTo>
                  <a:pt x="9698567" y="2286000"/>
                  <a:pt x="9707033" y="4572000"/>
                  <a:pt x="9715500" y="6858000"/>
                </a:cubicBezTo>
                <a:lnTo>
                  <a:pt x="0" y="6845300"/>
                </a:lnTo>
                <a:lnTo>
                  <a:pt x="3187700" y="0"/>
                </a:lnTo>
                <a:close/>
              </a:path>
            </a:pathLst>
          </a:custGeom>
          <a:solidFill>
            <a:srgbClr val="0078D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p:cNvSpPr/>
          <p:nvPr/>
        </p:nvSpPr>
        <p:spPr>
          <a:xfrm>
            <a:off x="4993820" y="1847194"/>
            <a:ext cx="2706382" cy="369332"/>
          </a:xfrm>
          <a:prstGeom prst="rect">
            <a:avLst/>
          </a:prstGeom>
        </p:spPr>
        <p:txBody>
          <a:bodyPr wrap="none">
            <a:spAutoFit/>
          </a:bodyPr>
          <a:lstStyle/>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Des valeurs universelles</a:t>
            </a:r>
          </a:p>
        </p:txBody>
      </p:sp>
      <p:sp>
        <p:nvSpPr>
          <p:cNvPr id="36" name="Rectangle 35"/>
          <p:cNvSpPr/>
          <p:nvPr/>
        </p:nvSpPr>
        <p:spPr>
          <a:xfrm rot="10800000" flipV="1">
            <a:off x="8307535" y="8058445"/>
            <a:ext cx="4703555" cy="369332"/>
          </a:xfrm>
          <a:prstGeom prst="rect">
            <a:avLst/>
          </a:prstGeom>
        </p:spPr>
        <p:txBody>
          <a:bodyPr wrap="square">
            <a:spAutoFit/>
          </a:bodyPr>
          <a:lstStyle/>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respect </a:t>
            </a:r>
          </a:p>
        </p:txBody>
      </p:sp>
      <p:sp>
        <p:nvSpPr>
          <p:cNvPr id="47" name="Freeform 12"/>
          <p:cNvSpPr>
            <a:spLocks noEditPoints="1"/>
          </p:cNvSpPr>
          <p:nvPr/>
        </p:nvSpPr>
        <p:spPr bwMode="auto">
          <a:xfrm>
            <a:off x="11113" y="2346326"/>
            <a:ext cx="5459413" cy="4689475"/>
          </a:xfrm>
          <a:custGeom>
            <a:avLst/>
            <a:gdLst>
              <a:gd name="T0" fmla="*/ 3224 w 3439"/>
              <a:gd name="T1" fmla="*/ 316 h 2954"/>
              <a:gd name="T2" fmla="*/ 3224 w 3439"/>
              <a:gd name="T3" fmla="*/ 2004 h 2954"/>
              <a:gd name="T4" fmla="*/ 1719 w 3439"/>
              <a:gd name="T5" fmla="*/ 2743 h 2954"/>
              <a:gd name="T6" fmla="*/ 107 w 3439"/>
              <a:gd name="T7" fmla="*/ 2004 h 2954"/>
              <a:gd name="T8" fmla="*/ 107 w 3439"/>
              <a:gd name="T9" fmla="*/ 316 h 2954"/>
              <a:gd name="T10" fmla="*/ 1612 w 3439"/>
              <a:gd name="T11" fmla="*/ 1055 h 2954"/>
              <a:gd name="T12" fmla="*/ 1719 w 3439"/>
              <a:gd name="T13" fmla="*/ 1055 h 2954"/>
              <a:gd name="T14" fmla="*/ 1719 w 3439"/>
              <a:gd name="T15" fmla="*/ 1055 h 2954"/>
              <a:gd name="T16" fmla="*/ 3224 w 3439"/>
              <a:gd name="T17" fmla="*/ 316 h 2954"/>
              <a:gd name="T18" fmla="*/ 3439 w 3439"/>
              <a:gd name="T19" fmla="*/ 0 h 2954"/>
              <a:gd name="T20" fmla="*/ 1719 w 3439"/>
              <a:gd name="T21" fmla="*/ 949 h 2954"/>
              <a:gd name="T22" fmla="*/ 0 w 3439"/>
              <a:gd name="T23" fmla="*/ 0 h 2954"/>
              <a:gd name="T24" fmla="*/ 0 w 3439"/>
              <a:gd name="T25" fmla="*/ 2110 h 2954"/>
              <a:gd name="T26" fmla="*/ 1719 w 3439"/>
              <a:gd name="T27" fmla="*/ 2954 h 2954"/>
              <a:gd name="T28" fmla="*/ 3439 w 3439"/>
              <a:gd name="T29" fmla="*/ 2110 h 2954"/>
              <a:gd name="T30" fmla="*/ 3439 w 3439"/>
              <a:gd name="T31" fmla="*/ 0 h 2954"/>
              <a:gd name="T32" fmla="*/ 3439 w 3439"/>
              <a:gd name="T33" fmla="*/ 0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39" h="2954">
                <a:moveTo>
                  <a:pt x="3224" y="316"/>
                </a:moveTo>
                <a:lnTo>
                  <a:pt x="3224" y="2004"/>
                </a:lnTo>
                <a:lnTo>
                  <a:pt x="1719" y="2743"/>
                </a:lnTo>
                <a:lnTo>
                  <a:pt x="107" y="2004"/>
                </a:lnTo>
                <a:lnTo>
                  <a:pt x="107" y="316"/>
                </a:lnTo>
                <a:lnTo>
                  <a:pt x="1612" y="1055"/>
                </a:lnTo>
                <a:lnTo>
                  <a:pt x="1719" y="1055"/>
                </a:lnTo>
                <a:lnTo>
                  <a:pt x="1719" y="1055"/>
                </a:lnTo>
                <a:lnTo>
                  <a:pt x="3224" y="316"/>
                </a:lnTo>
                <a:moveTo>
                  <a:pt x="3439" y="0"/>
                </a:moveTo>
                <a:lnTo>
                  <a:pt x="1719" y="949"/>
                </a:lnTo>
                <a:lnTo>
                  <a:pt x="0" y="0"/>
                </a:lnTo>
                <a:lnTo>
                  <a:pt x="0" y="2110"/>
                </a:lnTo>
                <a:lnTo>
                  <a:pt x="1719" y="2954"/>
                </a:lnTo>
                <a:lnTo>
                  <a:pt x="3439" y="2110"/>
                </a:lnTo>
                <a:lnTo>
                  <a:pt x="3439" y="0"/>
                </a:lnTo>
                <a:lnTo>
                  <a:pt x="3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52"/>
          <p:cNvGrpSpPr>
            <a:grpSpLocks noChangeAspect="1"/>
          </p:cNvGrpSpPr>
          <p:nvPr/>
        </p:nvGrpSpPr>
        <p:grpSpPr bwMode="auto">
          <a:xfrm>
            <a:off x="4217020" y="1803985"/>
            <a:ext cx="433900" cy="416417"/>
            <a:chOff x="2735" y="1938"/>
            <a:chExt cx="546" cy="524"/>
          </a:xfrm>
        </p:grpSpPr>
        <p:sp>
          <p:nvSpPr>
            <p:cNvPr id="89" name="Oval 53"/>
            <p:cNvSpPr>
              <a:spLocks noChangeArrowheads="1"/>
            </p:cNvSpPr>
            <p:nvPr/>
          </p:nvSpPr>
          <p:spPr bwMode="auto">
            <a:xfrm>
              <a:off x="2905" y="2103"/>
              <a:ext cx="206" cy="206"/>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Oval 54"/>
            <p:cNvSpPr>
              <a:spLocks noChangeArrowheads="1"/>
            </p:cNvSpPr>
            <p:nvPr/>
          </p:nvSpPr>
          <p:spPr bwMode="auto">
            <a:xfrm>
              <a:off x="2774" y="2393"/>
              <a:ext cx="67" cy="67"/>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Oval 55"/>
            <p:cNvSpPr>
              <a:spLocks noChangeArrowheads="1"/>
            </p:cNvSpPr>
            <p:nvPr/>
          </p:nvSpPr>
          <p:spPr bwMode="auto">
            <a:xfrm>
              <a:off x="2936" y="1943"/>
              <a:ext cx="67" cy="67"/>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Oval 56"/>
            <p:cNvSpPr>
              <a:spLocks noChangeArrowheads="1"/>
            </p:cNvSpPr>
            <p:nvPr/>
          </p:nvSpPr>
          <p:spPr bwMode="auto">
            <a:xfrm>
              <a:off x="3214" y="1938"/>
              <a:ext cx="67" cy="67"/>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Oval 57"/>
            <p:cNvSpPr>
              <a:spLocks noChangeArrowheads="1"/>
            </p:cNvSpPr>
            <p:nvPr/>
          </p:nvSpPr>
          <p:spPr bwMode="auto">
            <a:xfrm>
              <a:off x="3185" y="2395"/>
              <a:ext cx="67" cy="67"/>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val 58"/>
            <p:cNvSpPr>
              <a:spLocks noChangeArrowheads="1"/>
            </p:cNvSpPr>
            <p:nvPr/>
          </p:nvSpPr>
          <p:spPr bwMode="auto">
            <a:xfrm>
              <a:off x="2735" y="2067"/>
              <a:ext cx="72" cy="74"/>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Line 59"/>
            <p:cNvSpPr>
              <a:spLocks noChangeShapeType="1"/>
            </p:cNvSpPr>
            <p:nvPr/>
          </p:nvSpPr>
          <p:spPr bwMode="auto">
            <a:xfrm flipH="1">
              <a:off x="3087" y="1995"/>
              <a:ext cx="139" cy="146"/>
            </a:xfrm>
            <a:prstGeom prst="line">
              <a:avLst/>
            </a:prstGeom>
            <a:noFill/>
            <a:ln w="22225" cap="rnd">
              <a:solidFill>
                <a:schemeClr val="bg1">
                  <a:alpha val="76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60"/>
            <p:cNvSpPr>
              <a:spLocks noChangeShapeType="1"/>
            </p:cNvSpPr>
            <p:nvPr/>
          </p:nvSpPr>
          <p:spPr bwMode="auto">
            <a:xfrm>
              <a:off x="2977" y="2007"/>
              <a:ext cx="14" cy="96"/>
            </a:xfrm>
            <a:prstGeom prst="line">
              <a:avLst/>
            </a:prstGeom>
            <a:noFill/>
            <a:ln w="22225" cap="rnd">
              <a:solidFill>
                <a:schemeClr val="bg1">
                  <a:alpha val="76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Line 61"/>
            <p:cNvSpPr>
              <a:spLocks noChangeShapeType="1"/>
            </p:cNvSpPr>
            <p:nvPr/>
          </p:nvSpPr>
          <p:spPr bwMode="auto">
            <a:xfrm>
              <a:off x="2805" y="2120"/>
              <a:ext cx="100" cy="52"/>
            </a:xfrm>
            <a:prstGeom prst="line">
              <a:avLst/>
            </a:prstGeom>
            <a:noFill/>
            <a:ln w="22225" cap="rnd">
              <a:solidFill>
                <a:schemeClr val="bg1">
                  <a:alpha val="76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Line 62"/>
            <p:cNvSpPr>
              <a:spLocks noChangeShapeType="1"/>
            </p:cNvSpPr>
            <p:nvPr/>
          </p:nvSpPr>
          <p:spPr bwMode="auto">
            <a:xfrm flipH="1">
              <a:off x="2833" y="2285"/>
              <a:ext cx="110" cy="115"/>
            </a:xfrm>
            <a:prstGeom prst="line">
              <a:avLst/>
            </a:prstGeom>
            <a:noFill/>
            <a:ln w="22225" cap="rnd">
              <a:solidFill>
                <a:schemeClr val="bg1">
                  <a:alpha val="76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Line 63"/>
            <p:cNvSpPr>
              <a:spLocks noChangeShapeType="1"/>
            </p:cNvSpPr>
            <p:nvPr/>
          </p:nvSpPr>
          <p:spPr bwMode="auto">
            <a:xfrm flipH="1" flipV="1">
              <a:off x="3087" y="2271"/>
              <a:ext cx="105" cy="136"/>
            </a:xfrm>
            <a:prstGeom prst="line">
              <a:avLst/>
            </a:prstGeom>
            <a:noFill/>
            <a:ln w="22225" cap="rnd">
              <a:solidFill>
                <a:schemeClr val="bg1">
                  <a:alpha val="76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5" name="ZoneTexte 44"/>
          <p:cNvSpPr txBox="1"/>
          <p:nvPr/>
        </p:nvSpPr>
        <p:spPr>
          <a:xfrm>
            <a:off x="3940580" y="650252"/>
            <a:ext cx="805066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dirty="0">
                <a:solidFill>
                  <a:prstClr val="white"/>
                </a:solidFill>
                <a:latin typeface="Segoe UI Light" panose="020B0502040204020203" pitchFamily="34" charset="0"/>
                <a:cs typeface="Segoe UI Light" panose="020B0502040204020203" pitchFamily="34" charset="0"/>
              </a:rPr>
              <a:t>Les enjeux éthiques dans l’IA</a:t>
            </a:r>
            <a:endParaRPr kumimoji="0" lang="fr-FR" sz="2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5" name="Rectangle 3">
            <a:extLst>
              <a:ext uri="{FF2B5EF4-FFF2-40B4-BE49-F238E27FC236}">
                <a16:creationId xmlns:a16="http://schemas.microsoft.com/office/drawing/2014/main" id="{346B5BF6-2D40-439A-81E5-EE6B221DAF3E}"/>
              </a:ext>
            </a:extLst>
          </p:cNvPr>
          <p:cNvSpPr>
            <a:spLocks noChangeArrowheads="1"/>
          </p:cNvSpPr>
          <p:nvPr/>
        </p:nvSpPr>
        <p:spPr bwMode="auto">
          <a:xfrm rot="10800000" flipV="1">
            <a:off x="3673197" y="2439931"/>
            <a:ext cx="9407109"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45720" rIns="91440" bIns="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lvl="8">
              <a:buFontTx/>
              <a:buChar char="•"/>
            </a:pPr>
            <a:r>
              <a:rPr lang="fr-FR" altLang="fr-FR" sz="2000" dirty="0">
                <a:solidFill>
                  <a:prstClr val="white"/>
                </a:solidFill>
                <a:latin typeface="Segoe UI Light" panose="020B0502040204020203" pitchFamily="34" charset="0"/>
                <a:cs typeface="Segoe UI Light" panose="020B0502040204020203" pitchFamily="34" charset="0"/>
              </a:rPr>
              <a:t>Fonctionner de manière sûre et fiable </a:t>
            </a:r>
          </a:p>
          <a:p>
            <a:pPr marL="0" lvl="8">
              <a:buFontTx/>
              <a:buChar char="•"/>
            </a:pPr>
            <a:endParaRPr lang="fr-FR" altLang="fr-FR" sz="2000" dirty="0">
              <a:solidFill>
                <a:prstClr val="white"/>
              </a:solidFill>
              <a:latin typeface="Segoe UI Light" panose="020B0502040204020203" pitchFamily="34" charset="0"/>
              <a:cs typeface="Segoe UI Light" panose="020B0502040204020203" pitchFamily="34" charset="0"/>
            </a:endParaRPr>
          </a:p>
          <a:p>
            <a:pPr marL="0" lvl="8">
              <a:buFontTx/>
              <a:buChar char="•"/>
            </a:pPr>
            <a:r>
              <a:rPr lang="fr-FR" altLang="fr-FR" sz="2000" dirty="0">
                <a:solidFill>
                  <a:prstClr val="white"/>
                </a:solidFill>
                <a:latin typeface="Segoe UI Light" panose="020B0502040204020203" pitchFamily="34" charset="0"/>
                <a:cs typeface="Segoe UI Light" panose="020B0502040204020203" pitchFamily="34" charset="0"/>
              </a:rPr>
              <a:t>Être juste et considérer chacun avec dignité et respect</a:t>
            </a:r>
          </a:p>
          <a:p>
            <a:pPr marL="0" lvl="8">
              <a:buFontTx/>
              <a:buChar char="•"/>
            </a:pPr>
            <a:endParaRPr lang="fr-FR" altLang="fr-FR" sz="2000" dirty="0">
              <a:solidFill>
                <a:prstClr val="white"/>
              </a:solidFill>
              <a:latin typeface="Segoe UI Light" panose="020B0502040204020203" pitchFamily="34" charset="0"/>
              <a:cs typeface="Segoe UI Light" panose="020B0502040204020203" pitchFamily="34" charset="0"/>
            </a:endParaRPr>
          </a:p>
          <a:p>
            <a:pPr marL="0" lvl="8">
              <a:buFontTx/>
              <a:buChar char="•"/>
            </a:pPr>
            <a:r>
              <a:rPr lang="fr-FR" altLang="fr-FR" sz="2000" dirty="0">
                <a:solidFill>
                  <a:prstClr val="white"/>
                </a:solidFill>
                <a:latin typeface="Segoe UI Light" panose="020B0502040204020203" pitchFamily="34" charset="0"/>
                <a:cs typeface="Segoe UI Light" panose="020B0502040204020203" pitchFamily="34" charset="0"/>
              </a:rPr>
              <a:t>Être transparent et fournir des explications sur les éléments clés </a:t>
            </a:r>
          </a:p>
          <a:p>
            <a:pPr marL="0" lvl="8">
              <a:buFontTx/>
              <a:buChar char="•"/>
            </a:pPr>
            <a:endParaRPr lang="fr-FR" altLang="fr-FR" sz="2000" dirty="0">
              <a:solidFill>
                <a:prstClr val="white"/>
              </a:solidFill>
              <a:latin typeface="Segoe UI Light" panose="020B0502040204020203" pitchFamily="34" charset="0"/>
              <a:cs typeface="Segoe UI Light" panose="020B0502040204020203" pitchFamily="34" charset="0"/>
            </a:endParaRPr>
          </a:p>
          <a:p>
            <a:pPr marL="0" lvl="8">
              <a:buFontTx/>
              <a:buChar char="•"/>
            </a:pPr>
            <a:r>
              <a:rPr lang="fr-FR" altLang="fr-FR" sz="2000" dirty="0">
                <a:solidFill>
                  <a:prstClr val="white"/>
                </a:solidFill>
                <a:latin typeface="Segoe UI Light" panose="020B0502040204020203" pitchFamily="34" charset="0"/>
                <a:cs typeface="Segoe UI Light" panose="020B0502040204020203" pitchFamily="34" charset="0"/>
              </a:rPr>
              <a:t>Protéger la vie privée </a:t>
            </a:r>
          </a:p>
          <a:p>
            <a:pPr marL="0" lvl="8">
              <a:buFontTx/>
              <a:buChar char="•"/>
            </a:pPr>
            <a:endParaRPr lang="fr-FR" altLang="fr-FR" sz="2000" dirty="0">
              <a:solidFill>
                <a:prstClr val="white"/>
              </a:solidFill>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fr-FR" altLang="fr-FR" sz="2000" dirty="0">
                <a:solidFill>
                  <a:prstClr val="white"/>
                </a:solidFill>
                <a:latin typeface="Segoe UI Light" panose="020B0502040204020203" pitchFamily="34" charset="0"/>
                <a:cs typeface="Segoe UI Light" panose="020B0502040204020203" pitchFamily="34" charset="0"/>
              </a:rPr>
              <a:t>Etre responsables afin que les humains puissent éviter tous dommages involontaires</a:t>
            </a:r>
          </a:p>
          <a:p>
            <a:pPr marL="0" marR="0" lvl="0" indent="0" algn="l" defTabSz="914400" rtl="0" eaLnBrk="0" fontAlgn="base" latinLnBrk="0" hangingPunct="0">
              <a:lnSpc>
                <a:spcPct val="100000"/>
              </a:lnSpc>
              <a:spcBef>
                <a:spcPct val="0"/>
              </a:spcBef>
              <a:spcAft>
                <a:spcPct val="0"/>
              </a:spcAft>
              <a:buClrTx/>
              <a:buSzTx/>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fr-FR" altLang="fr-FR" sz="2000" dirty="0">
              <a:solidFill>
                <a:prstClr val="white"/>
              </a:solidFill>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fr-FR" altLang="fr-FR" sz="2000" dirty="0">
                <a:solidFill>
                  <a:prstClr val="white"/>
                </a:solidFill>
                <a:latin typeface="Segoe UI Light" panose="020B0502040204020203" pitchFamily="34" charset="0"/>
                <a:cs typeface="Segoe UI Light" panose="020B0502040204020203" pitchFamily="34" charset="0"/>
              </a:rPr>
              <a:t>Etre « inclusif » en bénéficiant à tous </a:t>
            </a: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fr-FR" altLang="fr-FR" sz="2000" b="0" i="0" u="none" strike="noStrike" cap="none" normalizeH="0" baseline="0" dirty="0">
                <a:ln>
                  <a:noFill/>
                </a:ln>
                <a:solidFill>
                  <a:schemeClr val="tx1"/>
                </a:solidFill>
                <a:effectLst/>
              </a:rPr>
              <a:t> </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973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1"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4.375E-6 0 L 4.375E-6 -0.40046 " pathEditMode="relative" rAng="0" ptsTypes="AA">
                                      <p:cBhvr>
                                        <p:cTn id="12" dur="1100" fill="hold"/>
                                        <p:tgtEl>
                                          <p:spTgt spid="45"/>
                                        </p:tgtEl>
                                        <p:attrNameLst>
                                          <p:attrName>ppt_x</p:attrName>
                                          <p:attrName>ppt_y</p:attrName>
                                        </p:attrNameLst>
                                      </p:cBhvr>
                                      <p:rCtr x="0" y="-20023"/>
                                    </p:animMotion>
                                  </p:childTnLst>
                                </p:cTn>
                              </p:par>
                              <p:par>
                                <p:cTn id="13" presetID="6" presetClass="emph" presetSubtype="0" accel="43000" decel="44000" fill="hold" nodeType="withEffect">
                                  <p:stCondLst>
                                    <p:cond delay="0"/>
                                  </p:stCondLst>
                                  <p:childTnLst>
                                    <p:animScale>
                                      <p:cBhvr>
                                        <p:cTn id="14" dur="7000" fill="hold"/>
                                        <p:tgtEl>
                                          <p:spTgt spid="6"/>
                                        </p:tgtEl>
                                      </p:cBhvr>
                                      <p:by x="140000" y="140000"/>
                                    </p:animScale>
                                  </p:childTnLst>
                                </p:cTn>
                              </p:par>
                              <p:par>
                                <p:cTn id="15" presetID="2" presetClass="entr" presetSubtype="2" decel="100000" fill="hold" grpId="0" nodeType="withEffect">
                                  <p:stCondLst>
                                    <p:cond delay="160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1+#ppt_w/2"/>
                                          </p:val>
                                        </p:tav>
                                        <p:tav tm="100000">
                                          <p:val>
                                            <p:strVal val="#ppt_x"/>
                                          </p:val>
                                        </p:tav>
                                      </p:tavLst>
                                    </p:anim>
                                    <p:anim calcmode="lin" valueType="num">
                                      <p:cBhvr additive="base">
                                        <p:cTn id="18" dur="500" fill="hold"/>
                                        <p:tgtEl>
                                          <p:spTgt spid="33"/>
                                        </p:tgtEl>
                                        <p:attrNameLst>
                                          <p:attrName>ppt_y</p:attrName>
                                        </p:attrNameLst>
                                      </p:cBhvr>
                                      <p:tavLst>
                                        <p:tav tm="0">
                                          <p:val>
                                            <p:strVal val="#ppt_y"/>
                                          </p:val>
                                        </p:tav>
                                        <p:tav tm="100000">
                                          <p:val>
                                            <p:strVal val="#ppt_y"/>
                                          </p:val>
                                        </p:tav>
                                      </p:tavLst>
                                    </p:anim>
                                  </p:childTnLst>
                                </p:cTn>
                              </p:par>
                              <p:par>
                                <p:cTn id="19" presetID="10" presetClass="entr" presetSubtype="0" fill="hold" nodeType="withEffect">
                                  <p:stCondLst>
                                    <p:cond delay="2100"/>
                                  </p:stCondLst>
                                  <p:childTnLst>
                                    <p:set>
                                      <p:cBhvr>
                                        <p:cTn id="20" dur="1" fill="hold">
                                          <p:stCondLst>
                                            <p:cond delay="0"/>
                                          </p:stCondLst>
                                        </p:cTn>
                                        <p:tgtEl>
                                          <p:spTgt spid="87"/>
                                        </p:tgtEl>
                                        <p:attrNameLst>
                                          <p:attrName>style.visibility</p:attrName>
                                        </p:attrNameLst>
                                      </p:cBhvr>
                                      <p:to>
                                        <p:strVal val="visible"/>
                                      </p:to>
                                    </p:set>
                                    <p:animEffect transition="in" filter="fade">
                                      <p:cBhvr>
                                        <p:cTn id="21" dur="500"/>
                                        <p:tgtEl>
                                          <p:spTgt spid="87"/>
                                        </p:tgtEl>
                                      </p:cBhvr>
                                    </p:animEffect>
                                  </p:childTnLst>
                                </p:cTn>
                              </p:par>
                              <p:par>
                                <p:cTn id="22" presetID="2" presetClass="entr" presetSubtype="2" decel="100000" fill="hold" grpId="0" nodeType="withEffect">
                                  <p:stCondLst>
                                    <p:cond delay="320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1+#ppt_w/2"/>
                                          </p:val>
                                        </p:tav>
                                        <p:tav tm="100000">
                                          <p:val>
                                            <p:strVal val="#ppt_x"/>
                                          </p:val>
                                        </p:tav>
                                      </p:tavLst>
                                    </p:anim>
                                    <p:anim calcmode="lin" valueType="num">
                                      <p:cBhvr additive="base">
                                        <p:cTn id="25"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45" grpId="0"/>
      <p:bldP spid="45"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1" name="Forme libre 100"/>
          <p:cNvSpPr/>
          <p:nvPr/>
        </p:nvSpPr>
        <p:spPr>
          <a:xfrm>
            <a:off x="-381000" y="-342900"/>
            <a:ext cx="12915900" cy="7200900"/>
          </a:xfrm>
          <a:custGeom>
            <a:avLst/>
            <a:gdLst>
              <a:gd name="connsiteX0" fmla="*/ 3035300 w 9563100"/>
              <a:gd name="connsiteY0" fmla="*/ 0 h 6858000"/>
              <a:gd name="connsiteX1" fmla="*/ 9537700 w 9563100"/>
              <a:gd name="connsiteY1" fmla="*/ 0 h 6858000"/>
              <a:gd name="connsiteX2" fmla="*/ 9563100 w 9563100"/>
              <a:gd name="connsiteY2" fmla="*/ 6858000 h 6858000"/>
              <a:gd name="connsiteX3" fmla="*/ 0 w 9563100"/>
              <a:gd name="connsiteY3" fmla="*/ 6858000 h 6858000"/>
              <a:gd name="connsiteX4" fmla="*/ 3035300 w 9563100"/>
              <a:gd name="connsiteY4" fmla="*/ 0 h 6858000"/>
              <a:gd name="connsiteX0" fmla="*/ 3187700 w 9715500"/>
              <a:gd name="connsiteY0" fmla="*/ 0 h 6858000"/>
              <a:gd name="connsiteX1" fmla="*/ 9690100 w 9715500"/>
              <a:gd name="connsiteY1" fmla="*/ 0 h 6858000"/>
              <a:gd name="connsiteX2" fmla="*/ 9715500 w 9715500"/>
              <a:gd name="connsiteY2" fmla="*/ 6858000 h 6858000"/>
              <a:gd name="connsiteX3" fmla="*/ 0 w 9715500"/>
              <a:gd name="connsiteY3" fmla="*/ 6845300 h 6858000"/>
              <a:gd name="connsiteX4" fmla="*/ 3187700 w 97155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00" h="6858000">
                <a:moveTo>
                  <a:pt x="3187700" y="0"/>
                </a:moveTo>
                <a:lnTo>
                  <a:pt x="9690100" y="0"/>
                </a:lnTo>
                <a:cubicBezTo>
                  <a:pt x="9698567" y="2286000"/>
                  <a:pt x="9707033" y="4572000"/>
                  <a:pt x="9715500" y="6858000"/>
                </a:cubicBezTo>
                <a:lnTo>
                  <a:pt x="0" y="6845300"/>
                </a:lnTo>
                <a:lnTo>
                  <a:pt x="3187700" y="0"/>
                </a:lnTo>
                <a:close/>
              </a:path>
            </a:pathLst>
          </a:custGeom>
          <a:solidFill>
            <a:srgbClr val="0078D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p:cNvSpPr/>
          <p:nvPr/>
        </p:nvSpPr>
        <p:spPr>
          <a:xfrm>
            <a:off x="4993820" y="1847194"/>
            <a:ext cx="2706382" cy="369332"/>
          </a:xfrm>
          <a:prstGeom prst="rect">
            <a:avLst/>
          </a:prstGeom>
        </p:spPr>
        <p:txBody>
          <a:bodyPr wrap="none">
            <a:spAutoFit/>
          </a:bodyPr>
          <a:lstStyle/>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Des valeurs universelles</a:t>
            </a:r>
          </a:p>
        </p:txBody>
      </p:sp>
      <p:sp>
        <p:nvSpPr>
          <p:cNvPr id="36" name="Rectangle 35"/>
          <p:cNvSpPr/>
          <p:nvPr/>
        </p:nvSpPr>
        <p:spPr>
          <a:xfrm rot="10800000" flipV="1">
            <a:off x="8307535" y="8058445"/>
            <a:ext cx="4703555" cy="369332"/>
          </a:xfrm>
          <a:prstGeom prst="rect">
            <a:avLst/>
          </a:prstGeom>
        </p:spPr>
        <p:txBody>
          <a:bodyPr wrap="square">
            <a:spAutoFit/>
          </a:bodyPr>
          <a:lstStyle/>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respect </a:t>
            </a:r>
          </a:p>
        </p:txBody>
      </p:sp>
      <p:sp>
        <p:nvSpPr>
          <p:cNvPr id="47" name="Freeform 12"/>
          <p:cNvSpPr>
            <a:spLocks noEditPoints="1"/>
          </p:cNvSpPr>
          <p:nvPr/>
        </p:nvSpPr>
        <p:spPr bwMode="auto">
          <a:xfrm>
            <a:off x="11113" y="2346326"/>
            <a:ext cx="5459413" cy="4689475"/>
          </a:xfrm>
          <a:custGeom>
            <a:avLst/>
            <a:gdLst>
              <a:gd name="T0" fmla="*/ 3224 w 3439"/>
              <a:gd name="T1" fmla="*/ 316 h 2954"/>
              <a:gd name="T2" fmla="*/ 3224 w 3439"/>
              <a:gd name="T3" fmla="*/ 2004 h 2954"/>
              <a:gd name="T4" fmla="*/ 1719 w 3439"/>
              <a:gd name="T5" fmla="*/ 2743 h 2954"/>
              <a:gd name="T6" fmla="*/ 107 w 3439"/>
              <a:gd name="T7" fmla="*/ 2004 h 2954"/>
              <a:gd name="T8" fmla="*/ 107 w 3439"/>
              <a:gd name="T9" fmla="*/ 316 h 2954"/>
              <a:gd name="T10" fmla="*/ 1612 w 3439"/>
              <a:gd name="T11" fmla="*/ 1055 h 2954"/>
              <a:gd name="T12" fmla="*/ 1719 w 3439"/>
              <a:gd name="T13" fmla="*/ 1055 h 2954"/>
              <a:gd name="T14" fmla="*/ 1719 w 3439"/>
              <a:gd name="T15" fmla="*/ 1055 h 2954"/>
              <a:gd name="T16" fmla="*/ 3224 w 3439"/>
              <a:gd name="T17" fmla="*/ 316 h 2954"/>
              <a:gd name="T18" fmla="*/ 3439 w 3439"/>
              <a:gd name="T19" fmla="*/ 0 h 2954"/>
              <a:gd name="T20" fmla="*/ 1719 w 3439"/>
              <a:gd name="T21" fmla="*/ 949 h 2954"/>
              <a:gd name="T22" fmla="*/ 0 w 3439"/>
              <a:gd name="T23" fmla="*/ 0 h 2954"/>
              <a:gd name="T24" fmla="*/ 0 w 3439"/>
              <a:gd name="T25" fmla="*/ 2110 h 2954"/>
              <a:gd name="T26" fmla="*/ 1719 w 3439"/>
              <a:gd name="T27" fmla="*/ 2954 h 2954"/>
              <a:gd name="T28" fmla="*/ 3439 w 3439"/>
              <a:gd name="T29" fmla="*/ 2110 h 2954"/>
              <a:gd name="T30" fmla="*/ 3439 w 3439"/>
              <a:gd name="T31" fmla="*/ 0 h 2954"/>
              <a:gd name="T32" fmla="*/ 3439 w 3439"/>
              <a:gd name="T33" fmla="*/ 0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39" h="2954">
                <a:moveTo>
                  <a:pt x="3224" y="316"/>
                </a:moveTo>
                <a:lnTo>
                  <a:pt x="3224" y="2004"/>
                </a:lnTo>
                <a:lnTo>
                  <a:pt x="1719" y="2743"/>
                </a:lnTo>
                <a:lnTo>
                  <a:pt x="107" y="2004"/>
                </a:lnTo>
                <a:lnTo>
                  <a:pt x="107" y="316"/>
                </a:lnTo>
                <a:lnTo>
                  <a:pt x="1612" y="1055"/>
                </a:lnTo>
                <a:lnTo>
                  <a:pt x="1719" y="1055"/>
                </a:lnTo>
                <a:lnTo>
                  <a:pt x="1719" y="1055"/>
                </a:lnTo>
                <a:lnTo>
                  <a:pt x="3224" y="316"/>
                </a:lnTo>
                <a:moveTo>
                  <a:pt x="3439" y="0"/>
                </a:moveTo>
                <a:lnTo>
                  <a:pt x="1719" y="949"/>
                </a:lnTo>
                <a:lnTo>
                  <a:pt x="0" y="0"/>
                </a:lnTo>
                <a:lnTo>
                  <a:pt x="0" y="2110"/>
                </a:lnTo>
                <a:lnTo>
                  <a:pt x="1719" y="2954"/>
                </a:lnTo>
                <a:lnTo>
                  <a:pt x="3439" y="2110"/>
                </a:lnTo>
                <a:lnTo>
                  <a:pt x="3439" y="0"/>
                </a:lnTo>
                <a:lnTo>
                  <a:pt x="3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52"/>
          <p:cNvGrpSpPr>
            <a:grpSpLocks noChangeAspect="1"/>
          </p:cNvGrpSpPr>
          <p:nvPr/>
        </p:nvGrpSpPr>
        <p:grpSpPr bwMode="auto">
          <a:xfrm>
            <a:off x="4217020" y="1803985"/>
            <a:ext cx="433900" cy="416417"/>
            <a:chOff x="2735" y="1938"/>
            <a:chExt cx="546" cy="524"/>
          </a:xfrm>
        </p:grpSpPr>
        <p:sp>
          <p:nvSpPr>
            <p:cNvPr id="89" name="Oval 53"/>
            <p:cNvSpPr>
              <a:spLocks noChangeArrowheads="1"/>
            </p:cNvSpPr>
            <p:nvPr/>
          </p:nvSpPr>
          <p:spPr bwMode="auto">
            <a:xfrm>
              <a:off x="2905" y="2103"/>
              <a:ext cx="206" cy="206"/>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Oval 54"/>
            <p:cNvSpPr>
              <a:spLocks noChangeArrowheads="1"/>
            </p:cNvSpPr>
            <p:nvPr/>
          </p:nvSpPr>
          <p:spPr bwMode="auto">
            <a:xfrm>
              <a:off x="2774" y="2393"/>
              <a:ext cx="67" cy="67"/>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Oval 55"/>
            <p:cNvSpPr>
              <a:spLocks noChangeArrowheads="1"/>
            </p:cNvSpPr>
            <p:nvPr/>
          </p:nvSpPr>
          <p:spPr bwMode="auto">
            <a:xfrm>
              <a:off x="2936" y="1943"/>
              <a:ext cx="67" cy="67"/>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Oval 56"/>
            <p:cNvSpPr>
              <a:spLocks noChangeArrowheads="1"/>
            </p:cNvSpPr>
            <p:nvPr/>
          </p:nvSpPr>
          <p:spPr bwMode="auto">
            <a:xfrm>
              <a:off x="3214" y="1938"/>
              <a:ext cx="67" cy="67"/>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Oval 57"/>
            <p:cNvSpPr>
              <a:spLocks noChangeArrowheads="1"/>
            </p:cNvSpPr>
            <p:nvPr/>
          </p:nvSpPr>
          <p:spPr bwMode="auto">
            <a:xfrm>
              <a:off x="3185" y="2395"/>
              <a:ext cx="67" cy="67"/>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val 58"/>
            <p:cNvSpPr>
              <a:spLocks noChangeArrowheads="1"/>
            </p:cNvSpPr>
            <p:nvPr/>
          </p:nvSpPr>
          <p:spPr bwMode="auto">
            <a:xfrm>
              <a:off x="2735" y="2067"/>
              <a:ext cx="72" cy="74"/>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Line 59"/>
            <p:cNvSpPr>
              <a:spLocks noChangeShapeType="1"/>
            </p:cNvSpPr>
            <p:nvPr/>
          </p:nvSpPr>
          <p:spPr bwMode="auto">
            <a:xfrm flipH="1">
              <a:off x="3087" y="1995"/>
              <a:ext cx="139" cy="146"/>
            </a:xfrm>
            <a:prstGeom prst="line">
              <a:avLst/>
            </a:prstGeom>
            <a:noFill/>
            <a:ln w="22225" cap="rnd">
              <a:solidFill>
                <a:schemeClr val="bg1">
                  <a:alpha val="76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60"/>
            <p:cNvSpPr>
              <a:spLocks noChangeShapeType="1"/>
            </p:cNvSpPr>
            <p:nvPr/>
          </p:nvSpPr>
          <p:spPr bwMode="auto">
            <a:xfrm>
              <a:off x="2977" y="2007"/>
              <a:ext cx="14" cy="96"/>
            </a:xfrm>
            <a:prstGeom prst="line">
              <a:avLst/>
            </a:prstGeom>
            <a:noFill/>
            <a:ln w="22225" cap="rnd">
              <a:solidFill>
                <a:schemeClr val="bg1">
                  <a:alpha val="76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Line 61"/>
            <p:cNvSpPr>
              <a:spLocks noChangeShapeType="1"/>
            </p:cNvSpPr>
            <p:nvPr/>
          </p:nvSpPr>
          <p:spPr bwMode="auto">
            <a:xfrm>
              <a:off x="2805" y="2120"/>
              <a:ext cx="100" cy="52"/>
            </a:xfrm>
            <a:prstGeom prst="line">
              <a:avLst/>
            </a:prstGeom>
            <a:noFill/>
            <a:ln w="22225" cap="rnd">
              <a:solidFill>
                <a:schemeClr val="bg1">
                  <a:alpha val="76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Line 62"/>
            <p:cNvSpPr>
              <a:spLocks noChangeShapeType="1"/>
            </p:cNvSpPr>
            <p:nvPr/>
          </p:nvSpPr>
          <p:spPr bwMode="auto">
            <a:xfrm flipH="1">
              <a:off x="2833" y="2285"/>
              <a:ext cx="110" cy="115"/>
            </a:xfrm>
            <a:prstGeom prst="line">
              <a:avLst/>
            </a:prstGeom>
            <a:noFill/>
            <a:ln w="22225" cap="rnd">
              <a:solidFill>
                <a:schemeClr val="bg1">
                  <a:alpha val="76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Line 63"/>
            <p:cNvSpPr>
              <a:spLocks noChangeShapeType="1"/>
            </p:cNvSpPr>
            <p:nvPr/>
          </p:nvSpPr>
          <p:spPr bwMode="auto">
            <a:xfrm flipH="1" flipV="1">
              <a:off x="3087" y="2271"/>
              <a:ext cx="105" cy="136"/>
            </a:xfrm>
            <a:prstGeom prst="line">
              <a:avLst/>
            </a:prstGeom>
            <a:noFill/>
            <a:ln w="22225" cap="rnd">
              <a:solidFill>
                <a:schemeClr val="bg1">
                  <a:alpha val="76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5" name="ZoneTexte 44"/>
          <p:cNvSpPr txBox="1"/>
          <p:nvPr/>
        </p:nvSpPr>
        <p:spPr>
          <a:xfrm>
            <a:off x="3940580" y="650252"/>
            <a:ext cx="805066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dirty="0">
                <a:solidFill>
                  <a:prstClr val="white"/>
                </a:solidFill>
                <a:latin typeface="Segoe UI Light" panose="020B0502040204020203" pitchFamily="34" charset="0"/>
                <a:cs typeface="Segoe UI Light" panose="020B0502040204020203" pitchFamily="34" charset="0"/>
              </a:rPr>
              <a:t>Les enjeux éthiques dans l’IA</a:t>
            </a:r>
            <a:endParaRPr kumimoji="0" lang="fr-FR" sz="2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5" name="Rectangle 3">
            <a:extLst>
              <a:ext uri="{FF2B5EF4-FFF2-40B4-BE49-F238E27FC236}">
                <a16:creationId xmlns:a16="http://schemas.microsoft.com/office/drawing/2014/main" id="{346B5BF6-2D40-439A-81E5-EE6B221DAF3E}"/>
              </a:ext>
            </a:extLst>
          </p:cNvPr>
          <p:cNvSpPr>
            <a:spLocks noChangeArrowheads="1"/>
          </p:cNvSpPr>
          <p:nvPr/>
        </p:nvSpPr>
        <p:spPr bwMode="auto">
          <a:xfrm rot="10800000" flipV="1">
            <a:off x="3673197" y="3363259"/>
            <a:ext cx="9407109"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45720" rIns="91440" bIns="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lvl="8">
              <a:buFontTx/>
              <a:buChar char="•"/>
            </a:pPr>
            <a:r>
              <a:rPr lang="fr-FR" altLang="fr-FR" sz="2000" dirty="0">
                <a:solidFill>
                  <a:prstClr val="white"/>
                </a:solidFill>
                <a:latin typeface="Segoe UI Light" panose="020B0502040204020203" pitchFamily="34" charset="0"/>
                <a:cs typeface="Segoe UI Light" panose="020B0502040204020203" pitchFamily="34" charset="0"/>
              </a:rPr>
              <a:t> Equité</a:t>
            </a:r>
          </a:p>
          <a:p>
            <a:pPr marL="0" lvl="8">
              <a:buFontTx/>
              <a:buChar char="•"/>
            </a:pPr>
            <a:endParaRPr lang="fr-FR" altLang="fr-FR" sz="2000" dirty="0">
              <a:solidFill>
                <a:prstClr val="white"/>
              </a:solidFill>
              <a:latin typeface="Segoe UI Light" panose="020B0502040204020203" pitchFamily="34" charset="0"/>
              <a:cs typeface="Segoe UI Light" panose="020B0502040204020203" pitchFamily="34" charset="0"/>
            </a:endParaRPr>
          </a:p>
          <a:p>
            <a:pPr marL="0" lvl="8">
              <a:buFontTx/>
              <a:buChar char="•"/>
            </a:pPr>
            <a:r>
              <a:rPr lang="fr-FR" altLang="fr-FR" sz="2000" dirty="0">
                <a:solidFill>
                  <a:prstClr val="white"/>
                </a:solidFill>
                <a:latin typeface="Segoe UI Light" panose="020B0502040204020203" pitchFamily="34" charset="0"/>
                <a:cs typeface="Segoe UI Light" panose="020B0502040204020203" pitchFamily="34" charset="0"/>
              </a:rPr>
              <a:t> Transparence</a:t>
            </a:r>
          </a:p>
          <a:p>
            <a:pPr marL="0" lvl="8">
              <a:buFontTx/>
              <a:buChar char="•"/>
            </a:pPr>
            <a:endParaRPr lang="fr-FR" altLang="fr-FR" sz="2000" dirty="0">
              <a:solidFill>
                <a:prstClr val="white"/>
              </a:solidFill>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fr-FR" altLang="fr-FR" sz="2000" dirty="0">
                <a:solidFill>
                  <a:prstClr val="white"/>
                </a:solidFill>
                <a:latin typeface="Segoe UI Light" panose="020B0502040204020203" pitchFamily="34" charset="0"/>
                <a:cs typeface="Segoe UI Light" panose="020B0502040204020203" pitchFamily="34" charset="0"/>
              </a:rPr>
              <a:t> Responsables</a:t>
            </a:r>
          </a:p>
          <a:p>
            <a:pPr marL="0" marR="0" lvl="0" indent="0" algn="l" defTabSz="914400" rtl="0" eaLnBrk="0" fontAlgn="base" latinLnBrk="0" hangingPunct="0">
              <a:lnSpc>
                <a:spcPct val="100000"/>
              </a:lnSpc>
              <a:spcBef>
                <a:spcPct val="0"/>
              </a:spcBef>
              <a:spcAft>
                <a:spcPct val="0"/>
              </a:spcAft>
              <a:buClrTx/>
              <a:buSzTx/>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fr-FR" altLang="fr-FR" sz="2000" b="0" i="0" u="none" strike="noStrike" cap="none" normalizeH="0" baseline="0" dirty="0">
                <a:ln>
                  <a:noFill/>
                </a:ln>
                <a:solidFill>
                  <a:schemeClr val="tx1"/>
                </a:solidFill>
                <a:effectLst/>
              </a:rPr>
              <a:t> </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690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1"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4.375E-6 0 L 4.375E-6 -0.40046 " pathEditMode="relative" rAng="0" ptsTypes="AA">
                                      <p:cBhvr>
                                        <p:cTn id="12" dur="1100" fill="hold"/>
                                        <p:tgtEl>
                                          <p:spTgt spid="45"/>
                                        </p:tgtEl>
                                        <p:attrNameLst>
                                          <p:attrName>ppt_x</p:attrName>
                                          <p:attrName>ppt_y</p:attrName>
                                        </p:attrNameLst>
                                      </p:cBhvr>
                                      <p:rCtr x="0" y="-20023"/>
                                    </p:animMotion>
                                  </p:childTnLst>
                                </p:cTn>
                              </p:par>
                              <p:par>
                                <p:cTn id="13" presetID="6" presetClass="emph" presetSubtype="0" accel="43000" decel="44000" fill="hold" nodeType="withEffect">
                                  <p:stCondLst>
                                    <p:cond delay="0"/>
                                  </p:stCondLst>
                                  <p:childTnLst>
                                    <p:animScale>
                                      <p:cBhvr>
                                        <p:cTn id="14" dur="7000" fill="hold"/>
                                        <p:tgtEl>
                                          <p:spTgt spid="6"/>
                                        </p:tgtEl>
                                      </p:cBhvr>
                                      <p:by x="140000" y="140000"/>
                                    </p:animScale>
                                  </p:childTnLst>
                                </p:cTn>
                              </p:par>
                              <p:par>
                                <p:cTn id="15" presetID="2" presetClass="entr" presetSubtype="2" decel="100000" fill="hold" grpId="0" nodeType="withEffect">
                                  <p:stCondLst>
                                    <p:cond delay="160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1+#ppt_w/2"/>
                                          </p:val>
                                        </p:tav>
                                        <p:tav tm="100000">
                                          <p:val>
                                            <p:strVal val="#ppt_x"/>
                                          </p:val>
                                        </p:tav>
                                      </p:tavLst>
                                    </p:anim>
                                    <p:anim calcmode="lin" valueType="num">
                                      <p:cBhvr additive="base">
                                        <p:cTn id="18" dur="500" fill="hold"/>
                                        <p:tgtEl>
                                          <p:spTgt spid="33"/>
                                        </p:tgtEl>
                                        <p:attrNameLst>
                                          <p:attrName>ppt_y</p:attrName>
                                        </p:attrNameLst>
                                      </p:cBhvr>
                                      <p:tavLst>
                                        <p:tav tm="0">
                                          <p:val>
                                            <p:strVal val="#ppt_y"/>
                                          </p:val>
                                        </p:tav>
                                        <p:tav tm="100000">
                                          <p:val>
                                            <p:strVal val="#ppt_y"/>
                                          </p:val>
                                        </p:tav>
                                      </p:tavLst>
                                    </p:anim>
                                  </p:childTnLst>
                                </p:cTn>
                              </p:par>
                              <p:par>
                                <p:cTn id="19" presetID="10" presetClass="entr" presetSubtype="0" fill="hold" nodeType="withEffect">
                                  <p:stCondLst>
                                    <p:cond delay="2100"/>
                                  </p:stCondLst>
                                  <p:childTnLst>
                                    <p:set>
                                      <p:cBhvr>
                                        <p:cTn id="20" dur="1" fill="hold">
                                          <p:stCondLst>
                                            <p:cond delay="0"/>
                                          </p:stCondLst>
                                        </p:cTn>
                                        <p:tgtEl>
                                          <p:spTgt spid="87"/>
                                        </p:tgtEl>
                                        <p:attrNameLst>
                                          <p:attrName>style.visibility</p:attrName>
                                        </p:attrNameLst>
                                      </p:cBhvr>
                                      <p:to>
                                        <p:strVal val="visible"/>
                                      </p:to>
                                    </p:set>
                                    <p:animEffect transition="in" filter="fade">
                                      <p:cBhvr>
                                        <p:cTn id="21" dur="500"/>
                                        <p:tgtEl>
                                          <p:spTgt spid="87"/>
                                        </p:tgtEl>
                                      </p:cBhvr>
                                    </p:animEffect>
                                  </p:childTnLst>
                                </p:cTn>
                              </p:par>
                              <p:par>
                                <p:cTn id="22" presetID="2" presetClass="entr" presetSubtype="2" decel="100000" fill="hold" grpId="0" nodeType="withEffect">
                                  <p:stCondLst>
                                    <p:cond delay="320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1+#ppt_w/2"/>
                                          </p:val>
                                        </p:tav>
                                        <p:tav tm="100000">
                                          <p:val>
                                            <p:strVal val="#ppt_x"/>
                                          </p:val>
                                        </p:tav>
                                      </p:tavLst>
                                    </p:anim>
                                    <p:anim calcmode="lin" valueType="num">
                                      <p:cBhvr additive="base">
                                        <p:cTn id="25"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45" grpId="0"/>
      <p:bldP spid="4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1" y="-1412421"/>
            <a:ext cx="14702970" cy="8270421"/>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549" y="-2187745"/>
            <a:ext cx="16081324" cy="9045745"/>
          </a:xfrm>
          <a:prstGeom prst="rect">
            <a:avLst/>
          </a:prstGeom>
        </p:spPr>
      </p:pic>
      <p:pic>
        <p:nvPicPr>
          <p:cNvPr id="2" name="Image 1"/>
          <p:cNvPicPr>
            <a:picLocks noChangeAspect="1"/>
          </p:cNvPicPr>
          <p:nvPr/>
        </p:nvPicPr>
        <p:blipFill rotWithShape="1">
          <a:blip r:embed="rId5" cstate="print">
            <a:extLst>
              <a:ext uri="{28A0092B-C50C-407E-A947-70E740481C1C}">
                <a14:useLocalDpi xmlns:a14="http://schemas.microsoft.com/office/drawing/2010/main" val="0"/>
              </a:ext>
            </a:extLst>
          </a:blip>
          <a:srcRect l="18125"/>
          <a:stretch/>
        </p:blipFill>
        <p:spPr>
          <a:xfrm>
            <a:off x="2210248" y="0"/>
            <a:ext cx="9982200" cy="6858000"/>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4565" y="3683891"/>
            <a:ext cx="7918428" cy="6344537"/>
          </a:xfrm>
          <a:prstGeom prst="rect">
            <a:avLst/>
          </a:prstGeom>
        </p:spPr>
      </p:pic>
      <p:pic>
        <p:nvPicPr>
          <p:cNvPr id="8" name="Image 7"/>
          <p:cNvPicPr>
            <a:picLocks noChangeAspect="1"/>
          </p:cNvPicPr>
          <p:nvPr/>
        </p:nvPicPr>
        <p:blipFill rotWithShape="1">
          <a:blip r:embed="rId7">
            <a:extLst>
              <a:ext uri="{28A0092B-C50C-407E-A947-70E740481C1C}">
                <a14:useLocalDpi xmlns:a14="http://schemas.microsoft.com/office/drawing/2010/main" val="0"/>
              </a:ext>
            </a:extLst>
          </a:blip>
          <a:srcRect r="53096"/>
          <a:stretch/>
        </p:blipFill>
        <p:spPr>
          <a:xfrm>
            <a:off x="504" y="283"/>
            <a:ext cx="5718125" cy="6857433"/>
          </a:xfrm>
          <a:prstGeom prst="rect">
            <a:avLst/>
          </a:prstGeom>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31804" y="-5324342"/>
            <a:ext cx="4973925" cy="5668811"/>
          </a:xfrm>
          <a:prstGeom prst="rect">
            <a:avLst/>
          </a:prstGeom>
        </p:spPr>
      </p:pic>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1755" y="6570397"/>
            <a:ext cx="4973925" cy="5668811"/>
          </a:xfrm>
          <a:prstGeom prst="rect">
            <a:avLst/>
          </a:prstGeom>
        </p:spPr>
      </p:pic>
      <p:sp>
        <p:nvSpPr>
          <p:cNvPr id="13" name="ZoneTexte 12"/>
          <p:cNvSpPr txBox="1"/>
          <p:nvPr/>
        </p:nvSpPr>
        <p:spPr>
          <a:xfrm>
            <a:off x="5384800" y="1322405"/>
            <a:ext cx="536353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Droit souple et cadre légal</a:t>
            </a:r>
            <a:r>
              <a:rPr kumimoji="0" lang="fr-FR" sz="44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 une agilité au service du droit</a:t>
            </a:r>
            <a:endParaRPr kumimoji="0" lang="fr-FR" sz="4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grpSp>
        <p:nvGrpSpPr>
          <p:cNvPr id="15" name="Group 24"/>
          <p:cNvGrpSpPr/>
          <p:nvPr/>
        </p:nvGrpSpPr>
        <p:grpSpPr>
          <a:xfrm>
            <a:off x="1256778" y="3238107"/>
            <a:ext cx="1551467" cy="331841"/>
            <a:chOff x="2231154" y="7509247"/>
            <a:chExt cx="5130788" cy="1097420"/>
          </a:xfrm>
          <a:solidFill>
            <a:schemeClr val="bg1"/>
          </a:solidFill>
        </p:grpSpPr>
        <p:sp>
          <p:nvSpPr>
            <p:cNvPr id="16" name="Freeform 5"/>
            <p:cNvSpPr>
              <a:spLocks/>
            </p:cNvSpPr>
            <p:nvPr/>
          </p:nvSpPr>
          <p:spPr bwMode="auto">
            <a:xfrm>
              <a:off x="2231154" y="7509247"/>
              <a:ext cx="521225" cy="522218"/>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666" y="0"/>
                    <a:pt x="666" y="0"/>
                    <a:pt x="666" y="0"/>
                  </a:cubicBezTo>
                  <a:cubicBezTo>
                    <a:pt x="666" y="222"/>
                    <a:pt x="666" y="444"/>
                    <a:pt x="666" y="666"/>
                  </a:cubicBezTo>
                  <a:cubicBezTo>
                    <a:pt x="444" y="666"/>
                    <a:pt x="222" y="666"/>
                    <a:pt x="0" y="666"/>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p:cNvSpPr>
              <a:spLocks/>
            </p:cNvSpPr>
            <p:nvPr/>
          </p:nvSpPr>
          <p:spPr bwMode="auto">
            <a:xfrm>
              <a:off x="2805362" y="7509247"/>
              <a:ext cx="521225" cy="522218"/>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666" y="0"/>
                    <a:pt x="666" y="0"/>
                    <a:pt x="666" y="0"/>
                  </a:cubicBezTo>
                  <a:cubicBezTo>
                    <a:pt x="666" y="222"/>
                    <a:pt x="666" y="444"/>
                    <a:pt x="666" y="666"/>
                  </a:cubicBezTo>
                  <a:cubicBezTo>
                    <a:pt x="444" y="666"/>
                    <a:pt x="222" y="666"/>
                    <a:pt x="0" y="666"/>
                  </a:cubicBezTo>
                  <a:cubicBezTo>
                    <a:pt x="0" y="444"/>
                    <a:pt x="0" y="2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210"/>
            <p:cNvSpPr>
              <a:spLocks/>
            </p:cNvSpPr>
            <p:nvPr/>
          </p:nvSpPr>
          <p:spPr bwMode="auto">
            <a:xfrm>
              <a:off x="6782104" y="7680108"/>
              <a:ext cx="579838" cy="717877"/>
            </a:xfrm>
            <a:custGeom>
              <a:avLst/>
              <a:gdLst>
                <a:gd name="connsiteX0" fmla="*/ 229275 w 579838"/>
                <a:gd name="connsiteY0" fmla="*/ 1068 h 717877"/>
                <a:gd name="connsiteX1" fmla="*/ 313786 w 579838"/>
                <a:gd name="connsiteY1" fmla="*/ 8613 h 717877"/>
                <a:gd name="connsiteX2" fmla="*/ 313786 w 579838"/>
                <a:gd name="connsiteY2" fmla="*/ 105814 h 717877"/>
                <a:gd name="connsiteX3" fmla="*/ 230840 w 579838"/>
                <a:gd name="connsiteY3" fmla="*/ 97975 h 717877"/>
                <a:gd name="connsiteX4" fmla="*/ 193280 w 579838"/>
                <a:gd name="connsiteY4" fmla="*/ 150495 h 717877"/>
                <a:gd name="connsiteX5" fmla="*/ 190932 w 579838"/>
                <a:gd name="connsiteY5" fmla="*/ 235154 h 717877"/>
                <a:gd name="connsiteX6" fmla="*/ 356041 w 579838"/>
                <a:gd name="connsiteY6" fmla="*/ 235154 h 717877"/>
                <a:gd name="connsiteX7" fmla="*/ 356041 w 579838"/>
                <a:gd name="connsiteY7" fmla="*/ 127763 h 717877"/>
                <a:gd name="connsiteX8" fmla="*/ 467940 w 579838"/>
                <a:gd name="connsiteY8" fmla="*/ 94056 h 717877"/>
                <a:gd name="connsiteX9" fmla="*/ 467940 w 579838"/>
                <a:gd name="connsiteY9" fmla="*/ 235154 h 717877"/>
                <a:gd name="connsiteX10" fmla="*/ 579838 w 579838"/>
                <a:gd name="connsiteY10" fmla="*/ 235154 h 717877"/>
                <a:gd name="connsiteX11" fmla="*/ 579838 w 579838"/>
                <a:gd name="connsiteY11" fmla="*/ 325435 h 717877"/>
                <a:gd name="connsiteX12" fmla="*/ 579838 w 579838"/>
                <a:gd name="connsiteY12" fmla="*/ 326766 h 717877"/>
                <a:gd name="connsiteX13" fmla="*/ 467822 w 579838"/>
                <a:gd name="connsiteY13" fmla="*/ 325982 h 717877"/>
                <a:gd name="connsiteX14" fmla="*/ 467822 w 579838"/>
                <a:gd name="connsiteY14" fmla="*/ 484400 h 717877"/>
                <a:gd name="connsiteX15" fmla="*/ 469389 w 579838"/>
                <a:gd name="connsiteY15" fmla="*/ 572236 h 717877"/>
                <a:gd name="connsiteX16" fmla="*/ 493672 w 579838"/>
                <a:gd name="connsiteY16" fmla="*/ 616938 h 717877"/>
                <a:gd name="connsiteX17" fmla="*/ 579838 w 579838"/>
                <a:gd name="connsiteY17" fmla="*/ 609096 h 717877"/>
                <a:gd name="connsiteX18" fmla="*/ 579838 w 579838"/>
                <a:gd name="connsiteY18" fmla="*/ 662541 h 717877"/>
                <a:gd name="connsiteX19" fmla="*/ 579838 w 579838"/>
                <a:gd name="connsiteY19" fmla="*/ 701563 h 717877"/>
                <a:gd name="connsiteX20" fmla="*/ 476547 w 579838"/>
                <a:gd name="connsiteY20" fmla="*/ 717240 h 717877"/>
                <a:gd name="connsiteX21" fmla="*/ 388124 w 579838"/>
                <a:gd name="connsiteY21" fmla="*/ 676479 h 717877"/>
                <a:gd name="connsiteX22" fmla="*/ 356041 w 579838"/>
                <a:gd name="connsiteY22" fmla="*/ 569087 h 717877"/>
                <a:gd name="connsiteX23" fmla="*/ 356041 w 579838"/>
                <a:gd name="connsiteY23" fmla="*/ 326084 h 717877"/>
                <a:gd name="connsiteX24" fmla="*/ 190932 w 579838"/>
                <a:gd name="connsiteY24" fmla="*/ 326084 h 717877"/>
                <a:gd name="connsiteX25" fmla="*/ 190932 w 579838"/>
                <a:gd name="connsiteY25" fmla="*/ 707050 h 717877"/>
                <a:gd name="connsiteX26" fmla="*/ 78251 w 579838"/>
                <a:gd name="connsiteY26" fmla="*/ 707050 h 717877"/>
                <a:gd name="connsiteX27" fmla="*/ 78251 w 579838"/>
                <a:gd name="connsiteY27" fmla="*/ 326084 h 717877"/>
                <a:gd name="connsiteX28" fmla="*/ 0 w 579838"/>
                <a:gd name="connsiteY28" fmla="*/ 326084 h 717877"/>
                <a:gd name="connsiteX29" fmla="*/ 0 w 579838"/>
                <a:gd name="connsiteY29" fmla="*/ 235154 h 717877"/>
                <a:gd name="connsiteX30" fmla="*/ 78251 w 579838"/>
                <a:gd name="connsiteY30" fmla="*/ 235154 h 717877"/>
                <a:gd name="connsiteX31" fmla="*/ 86076 w 579838"/>
                <a:gd name="connsiteY31" fmla="*/ 115221 h 717877"/>
                <a:gd name="connsiteX32" fmla="*/ 149459 w 579838"/>
                <a:gd name="connsiteY32" fmla="*/ 28210 h 717877"/>
                <a:gd name="connsiteX33" fmla="*/ 229275 w 579838"/>
                <a:gd name="connsiteY33" fmla="*/ 1068 h 71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9838" h="717877">
                  <a:moveTo>
                    <a:pt x="229275" y="1068"/>
                  </a:moveTo>
                  <a:cubicBezTo>
                    <a:pt x="257641" y="-1773"/>
                    <a:pt x="286789" y="1166"/>
                    <a:pt x="313786" y="8613"/>
                  </a:cubicBezTo>
                  <a:cubicBezTo>
                    <a:pt x="313786" y="40752"/>
                    <a:pt x="313786" y="72891"/>
                    <a:pt x="313786" y="105814"/>
                  </a:cubicBezTo>
                  <a:cubicBezTo>
                    <a:pt x="287963" y="94056"/>
                    <a:pt x="257445" y="87001"/>
                    <a:pt x="230840" y="97975"/>
                  </a:cubicBezTo>
                  <a:cubicBezTo>
                    <a:pt x="208930" y="106598"/>
                    <a:pt x="196410" y="128547"/>
                    <a:pt x="193280" y="150495"/>
                  </a:cubicBezTo>
                  <a:cubicBezTo>
                    <a:pt x="189367" y="178715"/>
                    <a:pt x="191715" y="206935"/>
                    <a:pt x="190932" y="235154"/>
                  </a:cubicBezTo>
                  <a:cubicBezTo>
                    <a:pt x="245708" y="235154"/>
                    <a:pt x="301266" y="235154"/>
                    <a:pt x="356041" y="235154"/>
                  </a:cubicBezTo>
                  <a:cubicBezTo>
                    <a:pt x="356041" y="199096"/>
                    <a:pt x="355259" y="163821"/>
                    <a:pt x="356041" y="127763"/>
                  </a:cubicBezTo>
                  <a:cubicBezTo>
                    <a:pt x="393601" y="117572"/>
                    <a:pt x="430379" y="105030"/>
                    <a:pt x="467940" y="94056"/>
                  </a:cubicBezTo>
                  <a:cubicBezTo>
                    <a:pt x="467940" y="141089"/>
                    <a:pt x="467157" y="188122"/>
                    <a:pt x="467940" y="235154"/>
                  </a:cubicBezTo>
                  <a:cubicBezTo>
                    <a:pt x="505500" y="235154"/>
                    <a:pt x="542278" y="235154"/>
                    <a:pt x="579838" y="235154"/>
                  </a:cubicBezTo>
                  <a:cubicBezTo>
                    <a:pt x="579838" y="303940"/>
                    <a:pt x="579838" y="321136"/>
                    <a:pt x="579838" y="325435"/>
                  </a:cubicBezTo>
                  <a:lnTo>
                    <a:pt x="579838" y="326766"/>
                  </a:lnTo>
                  <a:cubicBezTo>
                    <a:pt x="542238" y="325197"/>
                    <a:pt x="505422" y="325982"/>
                    <a:pt x="467822" y="325982"/>
                  </a:cubicBezTo>
                  <a:cubicBezTo>
                    <a:pt x="467822" y="378526"/>
                    <a:pt x="467822" y="431855"/>
                    <a:pt x="467822" y="484400"/>
                  </a:cubicBezTo>
                  <a:cubicBezTo>
                    <a:pt x="468605" y="513417"/>
                    <a:pt x="466255" y="543219"/>
                    <a:pt x="469389" y="572236"/>
                  </a:cubicBezTo>
                  <a:cubicBezTo>
                    <a:pt x="471739" y="589490"/>
                    <a:pt x="478005" y="608312"/>
                    <a:pt x="493672" y="616938"/>
                  </a:cubicBezTo>
                  <a:cubicBezTo>
                    <a:pt x="521088" y="631839"/>
                    <a:pt x="554772" y="625565"/>
                    <a:pt x="579838" y="609096"/>
                  </a:cubicBezTo>
                  <a:lnTo>
                    <a:pt x="579838" y="662541"/>
                  </a:lnTo>
                  <a:cubicBezTo>
                    <a:pt x="579838" y="701563"/>
                    <a:pt x="579838" y="701563"/>
                    <a:pt x="579838" y="701563"/>
                  </a:cubicBezTo>
                  <a:cubicBezTo>
                    <a:pt x="547755" y="715673"/>
                    <a:pt x="511760" y="719592"/>
                    <a:pt x="476547" y="717240"/>
                  </a:cubicBezTo>
                  <a:cubicBezTo>
                    <a:pt x="443682" y="714889"/>
                    <a:pt x="409252" y="703131"/>
                    <a:pt x="388124" y="676479"/>
                  </a:cubicBezTo>
                  <a:cubicBezTo>
                    <a:pt x="363084" y="646691"/>
                    <a:pt x="356824" y="606713"/>
                    <a:pt x="356041" y="569087"/>
                  </a:cubicBezTo>
                  <a:cubicBezTo>
                    <a:pt x="356041" y="488348"/>
                    <a:pt x="356041" y="406824"/>
                    <a:pt x="356041" y="326084"/>
                  </a:cubicBezTo>
                  <a:cubicBezTo>
                    <a:pt x="301266" y="326084"/>
                    <a:pt x="245708" y="326084"/>
                    <a:pt x="190932" y="326084"/>
                  </a:cubicBezTo>
                  <a:cubicBezTo>
                    <a:pt x="190932" y="453073"/>
                    <a:pt x="190932" y="580062"/>
                    <a:pt x="190932" y="707050"/>
                  </a:cubicBezTo>
                  <a:cubicBezTo>
                    <a:pt x="153372" y="707050"/>
                    <a:pt x="115811" y="707050"/>
                    <a:pt x="78251" y="707050"/>
                  </a:cubicBezTo>
                  <a:cubicBezTo>
                    <a:pt x="78251" y="580062"/>
                    <a:pt x="78251" y="453073"/>
                    <a:pt x="78251" y="326084"/>
                  </a:cubicBezTo>
                  <a:cubicBezTo>
                    <a:pt x="52428" y="326084"/>
                    <a:pt x="25823" y="326084"/>
                    <a:pt x="0" y="326084"/>
                  </a:cubicBezTo>
                  <a:cubicBezTo>
                    <a:pt x="0" y="295513"/>
                    <a:pt x="0" y="265726"/>
                    <a:pt x="0" y="235154"/>
                  </a:cubicBezTo>
                  <a:cubicBezTo>
                    <a:pt x="25823" y="235154"/>
                    <a:pt x="51646" y="235154"/>
                    <a:pt x="78251" y="235154"/>
                  </a:cubicBezTo>
                  <a:cubicBezTo>
                    <a:pt x="79816" y="195176"/>
                    <a:pt x="73556" y="153631"/>
                    <a:pt x="86076" y="115221"/>
                  </a:cubicBezTo>
                  <a:cubicBezTo>
                    <a:pt x="95466" y="79946"/>
                    <a:pt x="118159" y="47807"/>
                    <a:pt x="149459" y="28210"/>
                  </a:cubicBezTo>
                  <a:cubicBezTo>
                    <a:pt x="173326" y="12532"/>
                    <a:pt x="200909" y="3910"/>
                    <a:pt x="229275" y="10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9"/>
            <p:cNvSpPr>
              <a:spLocks/>
            </p:cNvSpPr>
            <p:nvPr/>
          </p:nvSpPr>
          <p:spPr bwMode="auto">
            <a:xfrm>
              <a:off x="4459109" y="7711246"/>
              <a:ext cx="141731" cy="136432"/>
            </a:xfrm>
            <a:custGeom>
              <a:avLst/>
              <a:gdLst>
                <a:gd name="T0" fmla="*/ 75 w 181"/>
                <a:gd name="T1" fmla="*/ 4 h 174"/>
                <a:gd name="T2" fmla="*/ 155 w 181"/>
                <a:gd name="T3" fmla="*/ 32 h 174"/>
                <a:gd name="T4" fmla="*/ 165 w 181"/>
                <a:gd name="T5" fmla="*/ 126 h 174"/>
                <a:gd name="T6" fmla="*/ 69 w 181"/>
                <a:gd name="T7" fmla="*/ 166 h 174"/>
                <a:gd name="T8" fmla="*/ 2 w 181"/>
                <a:gd name="T9" fmla="*/ 86 h 174"/>
                <a:gd name="T10" fmla="*/ 75 w 181"/>
                <a:gd name="T11" fmla="*/ 4 h 174"/>
              </a:gdLst>
              <a:ahLst/>
              <a:cxnLst>
                <a:cxn ang="0">
                  <a:pos x="T0" y="T1"/>
                </a:cxn>
                <a:cxn ang="0">
                  <a:pos x="T2" y="T3"/>
                </a:cxn>
                <a:cxn ang="0">
                  <a:pos x="T4" y="T5"/>
                </a:cxn>
                <a:cxn ang="0">
                  <a:pos x="T6" y="T7"/>
                </a:cxn>
                <a:cxn ang="0">
                  <a:pos x="T8" y="T9"/>
                </a:cxn>
                <a:cxn ang="0">
                  <a:pos x="T10" y="T11"/>
                </a:cxn>
              </a:cxnLst>
              <a:rect l="0" t="0" r="r" b="b"/>
              <a:pathLst>
                <a:path w="181" h="174">
                  <a:moveTo>
                    <a:pt x="75" y="4"/>
                  </a:moveTo>
                  <a:cubicBezTo>
                    <a:pt x="104" y="0"/>
                    <a:pt x="135" y="10"/>
                    <a:pt x="155" y="32"/>
                  </a:cubicBezTo>
                  <a:cubicBezTo>
                    <a:pt x="177" y="57"/>
                    <a:pt x="181" y="97"/>
                    <a:pt x="165" y="126"/>
                  </a:cubicBezTo>
                  <a:cubicBezTo>
                    <a:pt x="146" y="159"/>
                    <a:pt x="105" y="174"/>
                    <a:pt x="69" y="166"/>
                  </a:cubicBezTo>
                  <a:cubicBezTo>
                    <a:pt x="31" y="159"/>
                    <a:pt x="0" y="125"/>
                    <a:pt x="2" y="86"/>
                  </a:cubicBezTo>
                  <a:cubicBezTo>
                    <a:pt x="1" y="45"/>
                    <a:pt x="35" y="9"/>
                    <a:pt x="7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
            <p:cNvSpPr>
              <a:spLocks/>
            </p:cNvSpPr>
            <p:nvPr/>
          </p:nvSpPr>
          <p:spPr bwMode="auto">
            <a:xfrm>
              <a:off x="3653761" y="7727804"/>
              <a:ext cx="711634" cy="660306"/>
            </a:xfrm>
            <a:custGeom>
              <a:avLst/>
              <a:gdLst>
                <a:gd name="T0" fmla="*/ 0 w 909"/>
                <a:gd name="T1" fmla="*/ 1 h 842"/>
                <a:gd name="T2" fmla="*/ 209 w 909"/>
                <a:gd name="T3" fmla="*/ 1 h 842"/>
                <a:gd name="T4" fmla="*/ 406 w 909"/>
                <a:gd name="T5" fmla="*/ 498 h 842"/>
                <a:gd name="T6" fmla="*/ 455 w 909"/>
                <a:gd name="T7" fmla="*/ 622 h 842"/>
                <a:gd name="T8" fmla="*/ 708 w 909"/>
                <a:gd name="T9" fmla="*/ 1 h 842"/>
                <a:gd name="T10" fmla="*/ 909 w 909"/>
                <a:gd name="T11" fmla="*/ 1 h 842"/>
                <a:gd name="T12" fmla="*/ 909 w 909"/>
                <a:gd name="T13" fmla="*/ 841 h 842"/>
                <a:gd name="T14" fmla="*/ 764 w 909"/>
                <a:gd name="T15" fmla="*/ 841 h 842"/>
                <a:gd name="T16" fmla="*/ 764 w 909"/>
                <a:gd name="T17" fmla="*/ 221 h 842"/>
                <a:gd name="T18" fmla="*/ 763 w 909"/>
                <a:gd name="T19" fmla="*/ 193 h 842"/>
                <a:gd name="T20" fmla="*/ 756 w 909"/>
                <a:gd name="T21" fmla="*/ 206 h 842"/>
                <a:gd name="T22" fmla="*/ 505 w 909"/>
                <a:gd name="T23" fmla="*/ 840 h 842"/>
                <a:gd name="T24" fmla="*/ 401 w 909"/>
                <a:gd name="T25" fmla="*/ 841 h 842"/>
                <a:gd name="T26" fmla="*/ 145 w 909"/>
                <a:gd name="T27" fmla="*/ 206 h 842"/>
                <a:gd name="T28" fmla="*/ 138 w 909"/>
                <a:gd name="T29" fmla="*/ 193 h 842"/>
                <a:gd name="T30" fmla="*/ 137 w 909"/>
                <a:gd name="T31" fmla="*/ 465 h 842"/>
                <a:gd name="T32" fmla="*/ 137 w 909"/>
                <a:gd name="T33" fmla="*/ 841 h 842"/>
                <a:gd name="T34" fmla="*/ 0 w 909"/>
                <a:gd name="T35" fmla="*/ 841 h 842"/>
                <a:gd name="T36" fmla="*/ 0 w 909"/>
                <a:gd name="T37" fmla="*/ 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9" h="842">
                  <a:moveTo>
                    <a:pt x="0" y="1"/>
                  </a:moveTo>
                  <a:cubicBezTo>
                    <a:pt x="70" y="1"/>
                    <a:pt x="140" y="1"/>
                    <a:pt x="209" y="1"/>
                  </a:cubicBezTo>
                  <a:cubicBezTo>
                    <a:pt x="275" y="167"/>
                    <a:pt x="340" y="332"/>
                    <a:pt x="406" y="498"/>
                  </a:cubicBezTo>
                  <a:cubicBezTo>
                    <a:pt x="422" y="539"/>
                    <a:pt x="438" y="581"/>
                    <a:pt x="455" y="622"/>
                  </a:cubicBezTo>
                  <a:cubicBezTo>
                    <a:pt x="539" y="415"/>
                    <a:pt x="624" y="209"/>
                    <a:pt x="708" y="1"/>
                  </a:cubicBezTo>
                  <a:cubicBezTo>
                    <a:pt x="775" y="0"/>
                    <a:pt x="842" y="1"/>
                    <a:pt x="909" y="1"/>
                  </a:cubicBezTo>
                  <a:cubicBezTo>
                    <a:pt x="909" y="281"/>
                    <a:pt x="909" y="561"/>
                    <a:pt x="909" y="841"/>
                  </a:cubicBezTo>
                  <a:cubicBezTo>
                    <a:pt x="861" y="841"/>
                    <a:pt x="812" y="841"/>
                    <a:pt x="764" y="841"/>
                  </a:cubicBezTo>
                  <a:cubicBezTo>
                    <a:pt x="764" y="634"/>
                    <a:pt x="764" y="427"/>
                    <a:pt x="764" y="221"/>
                  </a:cubicBezTo>
                  <a:cubicBezTo>
                    <a:pt x="764" y="212"/>
                    <a:pt x="764" y="202"/>
                    <a:pt x="763" y="193"/>
                  </a:cubicBezTo>
                  <a:cubicBezTo>
                    <a:pt x="760" y="197"/>
                    <a:pt x="758" y="202"/>
                    <a:pt x="756" y="206"/>
                  </a:cubicBezTo>
                  <a:cubicBezTo>
                    <a:pt x="672" y="418"/>
                    <a:pt x="587" y="629"/>
                    <a:pt x="505" y="840"/>
                  </a:cubicBezTo>
                  <a:cubicBezTo>
                    <a:pt x="470" y="842"/>
                    <a:pt x="436" y="841"/>
                    <a:pt x="401" y="841"/>
                  </a:cubicBezTo>
                  <a:cubicBezTo>
                    <a:pt x="315" y="630"/>
                    <a:pt x="231" y="418"/>
                    <a:pt x="145" y="206"/>
                  </a:cubicBezTo>
                  <a:cubicBezTo>
                    <a:pt x="143" y="202"/>
                    <a:pt x="140" y="197"/>
                    <a:pt x="138" y="193"/>
                  </a:cubicBezTo>
                  <a:cubicBezTo>
                    <a:pt x="136" y="284"/>
                    <a:pt x="138" y="374"/>
                    <a:pt x="137" y="465"/>
                  </a:cubicBezTo>
                  <a:cubicBezTo>
                    <a:pt x="137" y="590"/>
                    <a:pt x="137" y="716"/>
                    <a:pt x="137" y="841"/>
                  </a:cubicBezTo>
                  <a:cubicBezTo>
                    <a:pt x="91" y="841"/>
                    <a:pt x="46" y="841"/>
                    <a:pt x="0" y="841"/>
                  </a:cubicBezTo>
                  <a:cubicBezTo>
                    <a:pt x="0" y="561"/>
                    <a:pt x="0" y="28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1"/>
            <p:cNvSpPr>
              <a:spLocks/>
            </p:cNvSpPr>
            <p:nvPr/>
          </p:nvSpPr>
          <p:spPr bwMode="auto">
            <a:xfrm>
              <a:off x="4655479" y="7899669"/>
              <a:ext cx="371878" cy="501025"/>
            </a:xfrm>
            <a:custGeom>
              <a:avLst/>
              <a:gdLst>
                <a:gd name="T0" fmla="*/ 220 w 475"/>
                <a:gd name="T1" fmla="*/ 19 h 639"/>
                <a:gd name="T2" fmla="*/ 434 w 475"/>
                <a:gd name="T3" fmla="*/ 20 h 639"/>
                <a:gd name="T4" fmla="*/ 475 w 475"/>
                <a:gd name="T5" fmla="*/ 37 h 639"/>
                <a:gd name="T6" fmla="*/ 475 w 475"/>
                <a:gd name="T7" fmla="*/ 175 h 639"/>
                <a:gd name="T8" fmla="*/ 310 w 475"/>
                <a:gd name="T9" fmla="*/ 124 h 639"/>
                <a:gd name="T10" fmla="*/ 191 w 475"/>
                <a:gd name="T11" fmla="*/ 191 h 639"/>
                <a:gd name="T12" fmla="*/ 153 w 475"/>
                <a:gd name="T13" fmla="*/ 358 h 639"/>
                <a:gd name="T14" fmla="*/ 211 w 475"/>
                <a:gd name="T15" fmla="*/ 477 h 639"/>
                <a:gd name="T16" fmla="*/ 346 w 475"/>
                <a:gd name="T17" fmla="*/ 517 h 639"/>
                <a:gd name="T18" fmla="*/ 475 w 475"/>
                <a:gd name="T19" fmla="*/ 464 h 639"/>
                <a:gd name="T20" fmla="*/ 475 w 475"/>
                <a:gd name="T21" fmla="*/ 595 h 639"/>
                <a:gd name="T22" fmla="*/ 278 w 475"/>
                <a:gd name="T23" fmla="*/ 636 h 639"/>
                <a:gd name="T24" fmla="*/ 91 w 475"/>
                <a:gd name="T25" fmla="*/ 557 h 639"/>
                <a:gd name="T26" fmla="*/ 4 w 475"/>
                <a:gd name="T27" fmla="*/ 356 h 639"/>
                <a:gd name="T28" fmla="*/ 60 w 475"/>
                <a:gd name="T29" fmla="*/ 132 h 639"/>
                <a:gd name="T30" fmla="*/ 220 w 475"/>
                <a:gd name="T31" fmla="*/ 1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5" h="639">
                  <a:moveTo>
                    <a:pt x="220" y="19"/>
                  </a:moveTo>
                  <a:cubicBezTo>
                    <a:pt x="290" y="0"/>
                    <a:pt x="365" y="0"/>
                    <a:pt x="434" y="20"/>
                  </a:cubicBezTo>
                  <a:cubicBezTo>
                    <a:pt x="449" y="24"/>
                    <a:pt x="462" y="30"/>
                    <a:pt x="475" y="37"/>
                  </a:cubicBezTo>
                  <a:cubicBezTo>
                    <a:pt x="475" y="83"/>
                    <a:pt x="475" y="129"/>
                    <a:pt x="475" y="175"/>
                  </a:cubicBezTo>
                  <a:cubicBezTo>
                    <a:pt x="428" y="139"/>
                    <a:pt x="370" y="117"/>
                    <a:pt x="310" y="124"/>
                  </a:cubicBezTo>
                  <a:cubicBezTo>
                    <a:pt x="264" y="129"/>
                    <a:pt x="219" y="153"/>
                    <a:pt x="191" y="191"/>
                  </a:cubicBezTo>
                  <a:cubicBezTo>
                    <a:pt x="155" y="238"/>
                    <a:pt x="146" y="300"/>
                    <a:pt x="153" y="358"/>
                  </a:cubicBezTo>
                  <a:cubicBezTo>
                    <a:pt x="157" y="403"/>
                    <a:pt x="176" y="447"/>
                    <a:pt x="211" y="477"/>
                  </a:cubicBezTo>
                  <a:cubicBezTo>
                    <a:pt x="247" y="510"/>
                    <a:pt x="298" y="521"/>
                    <a:pt x="346" y="517"/>
                  </a:cubicBezTo>
                  <a:cubicBezTo>
                    <a:pt x="393" y="512"/>
                    <a:pt x="437" y="492"/>
                    <a:pt x="475" y="464"/>
                  </a:cubicBezTo>
                  <a:cubicBezTo>
                    <a:pt x="475" y="508"/>
                    <a:pt x="475" y="551"/>
                    <a:pt x="475" y="595"/>
                  </a:cubicBezTo>
                  <a:cubicBezTo>
                    <a:pt x="416" y="630"/>
                    <a:pt x="346" y="639"/>
                    <a:pt x="278" y="636"/>
                  </a:cubicBezTo>
                  <a:cubicBezTo>
                    <a:pt x="209" y="632"/>
                    <a:pt x="141" y="606"/>
                    <a:pt x="91" y="557"/>
                  </a:cubicBezTo>
                  <a:cubicBezTo>
                    <a:pt x="36" y="505"/>
                    <a:pt x="7" y="430"/>
                    <a:pt x="4" y="356"/>
                  </a:cubicBezTo>
                  <a:cubicBezTo>
                    <a:pt x="0" y="278"/>
                    <a:pt x="16" y="197"/>
                    <a:pt x="60" y="132"/>
                  </a:cubicBezTo>
                  <a:cubicBezTo>
                    <a:pt x="98" y="77"/>
                    <a:pt x="156" y="38"/>
                    <a:pt x="22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08"/>
            <p:cNvSpPr>
              <a:spLocks/>
            </p:cNvSpPr>
            <p:nvPr/>
          </p:nvSpPr>
          <p:spPr bwMode="auto">
            <a:xfrm>
              <a:off x="5390403" y="7903380"/>
              <a:ext cx="484756" cy="495157"/>
            </a:xfrm>
            <a:custGeom>
              <a:avLst/>
              <a:gdLst>
                <a:gd name="connsiteX0" fmla="*/ 234908 w 484756"/>
                <a:gd name="connsiteY0" fmla="*/ 92565 h 495157"/>
                <a:gd name="connsiteX1" fmla="*/ 160481 w 484756"/>
                <a:gd name="connsiteY1" fmla="*/ 122357 h 495157"/>
                <a:gd name="connsiteX2" fmla="*/ 117391 w 484756"/>
                <a:gd name="connsiteY2" fmla="*/ 220356 h 495157"/>
                <a:gd name="connsiteX3" fmla="*/ 134627 w 484756"/>
                <a:gd name="connsiteY3" fmla="*/ 338738 h 495157"/>
                <a:gd name="connsiteX4" fmla="*/ 205137 w 484756"/>
                <a:gd name="connsiteY4" fmla="*/ 397537 h 495157"/>
                <a:gd name="connsiteX5" fmla="*/ 296800 w 484756"/>
                <a:gd name="connsiteY5" fmla="*/ 392833 h 495157"/>
                <a:gd name="connsiteX6" fmla="*/ 352425 w 484756"/>
                <a:gd name="connsiteY6" fmla="*/ 338738 h 495157"/>
                <a:gd name="connsiteX7" fmla="*/ 368094 w 484756"/>
                <a:gd name="connsiteY7" fmla="*/ 223492 h 495157"/>
                <a:gd name="connsiteX8" fmla="*/ 329705 w 484756"/>
                <a:gd name="connsiteY8" fmla="*/ 124709 h 495157"/>
                <a:gd name="connsiteX9" fmla="*/ 234908 w 484756"/>
                <a:gd name="connsiteY9" fmla="*/ 92565 h 495157"/>
                <a:gd name="connsiteX10" fmla="*/ 283356 w 484756"/>
                <a:gd name="connsiteY10" fmla="*/ 1582 h 495157"/>
                <a:gd name="connsiteX11" fmla="*/ 362527 w 484756"/>
                <a:gd name="connsiteY11" fmla="*/ 22164 h 495157"/>
                <a:gd name="connsiteX12" fmla="*/ 461172 w 484756"/>
                <a:gd name="connsiteY12" fmla="*/ 122526 h 495157"/>
                <a:gd name="connsiteX13" fmla="*/ 483877 w 484756"/>
                <a:gd name="connsiteY13" fmla="*/ 270716 h 495157"/>
                <a:gd name="connsiteX14" fmla="*/ 433771 w 484756"/>
                <a:gd name="connsiteY14" fmla="*/ 408714 h 495157"/>
                <a:gd name="connsiteX15" fmla="*/ 304592 w 484756"/>
                <a:gd name="connsiteY15" fmla="*/ 488689 h 495157"/>
                <a:gd name="connsiteX16" fmla="*/ 172281 w 484756"/>
                <a:gd name="connsiteY16" fmla="*/ 488689 h 495157"/>
                <a:gd name="connsiteX17" fmla="*/ 42320 w 484756"/>
                <a:gd name="connsiteY17" fmla="*/ 403225 h 495157"/>
                <a:gd name="connsiteX18" fmla="*/ 826 w 484756"/>
                <a:gd name="connsiteY18" fmla="*/ 226808 h 495157"/>
                <a:gd name="connsiteX19" fmla="*/ 53280 w 484756"/>
                <a:gd name="connsiteY19" fmla="*/ 82538 h 495157"/>
                <a:gd name="connsiteX20" fmla="*/ 201249 w 484756"/>
                <a:gd name="connsiteY20" fmla="*/ 3346 h 495157"/>
                <a:gd name="connsiteX21" fmla="*/ 283356 w 484756"/>
                <a:gd name="connsiteY21" fmla="*/ 1582 h 49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756" h="495157">
                  <a:moveTo>
                    <a:pt x="234908" y="92565"/>
                  </a:moveTo>
                  <a:cubicBezTo>
                    <a:pt x="208271" y="94133"/>
                    <a:pt x="180851" y="103541"/>
                    <a:pt x="160481" y="122357"/>
                  </a:cubicBezTo>
                  <a:cubicBezTo>
                    <a:pt x="133060" y="147445"/>
                    <a:pt x="120525" y="184292"/>
                    <a:pt x="117391" y="220356"/>
                  </a:cubicBezTo>
                  <a:cubicBezTo>
                    <a:pt x="113474" y="260339"/>
                    <a:pt x="115825" y="302675"/>
                    <a:pt x="134627" y="338738"/>
                  </a:cubicBezTo>
                  <a:cubicBezTo>
                    <a:pt x="148729" y="366962"/>
                    <a:pt x="174583" y="388913"/>
                    <a:pt x="205137" y="397537"/>
                  </a:cubicBezTo>
                  <a:cubicBezTo>
                    <a:pt x="234908" y="404593"/>
                    <a:pt x="267813" y="404593"/>
                    <a:pt x="296800" y="392833"/>
                  </a:cubicBezTo>
                  <a:cubicBezTo>
                    <a:pt x="321871" y="383426"/>
                    <a:pt x="341457" y="363042"/>
                    <a:pt x="352425" y="338738"/>
                  </a:cubicBezTo>
                  <a:cubicBezTo>
                    <a:pt x="368877" y="302675"/>
                    <a:pt x="370444" y="261907"/>
                    <a:pt x="368094" y="223492"/>
                  </a:cubicBezTo>
                  <a:cubicBezTo>
                    <a:pt x="365744" y="187428"/>
                    <a:pt x="355559" y="150580"/>
                    <a:pt x="329705" y="124709"/>
                  </a:cubicBezTo>
                  <a:cubicBezTo>
                    <a:pt x="304635" y="100405"/>
                    <a:pt x="268596" y="90997"/>
                    <a:pt x="234908" y="92565"/>
                  </a:cubicBezTo>
                  <a:close/>
                  <a:moveTo>
                    <a:pt x="283356" y="1582"/>
                  </a:moveTo>
                  <a:cubicBezTo>
                    <a:pt x="310659" y="4326"/>
                    <a:pt x="337474" y="10795"/>
                    <a:pt x="362527" y="22164"/>
                  </a:cubicBezTo>
                  <a:cubicBezTo>
                    <a:pt x="406369" y="41766"/>
                    <a:pt x="441600" y="78617"/>
                    <a:pt x="461172" y="122526"/>
                  </a:cubicBezTo>
                  <a:cubicBezTo>
                    <a:pt x="482311" y="168786"/>
                    <a:pt x="487008" y="220535"/>
                    <a:pt x="483877" y="270716"/>
                  </a:cubicBezTo>
                  <a:cubicBezTo>
                    <a:pt x="479962" y="320113"/>
                    <a:pt x="465087" y="369510"/>
                    <a:pt x="433771" y="408714"/>
                  </a:cubicBezTo>
                  <a:cubicBezTo>
                    <a:pt x="402455" y="450270"/>
                    <a:pt x="355481" y="477712"/>
                    <a:pt x="304592" y="488689"/>
                  </a:cubicBezTo>
                  <a:cubicBezTo>
                    <a:pt x="261532" y="497314"/>
                    <a:pt x="216124" y="497314"/>
                    <a:pt x="172281" y="488689"/>
                  </a:cubicBezTo>
                  <a:cubicBezTo>
                    <a:pt x="120610" y="476928"/>
                    <a:pt x="72853" y="447133"/>
                    <a:pt x="42320" y="403225"/>
                  </a:cubicBezTo>
                  <a:cubicBezTo>
                    <a:pt x="6306" y="352260"/>
                    <a:pt x="-3089" y="287966"/>
                    <a:pt x="826" y="226808"/>
                  </a:cubicBezTo>
                  <a:cubicBezTo>
                    <a:pt x="3957" y="175059"/>
                    <a:pt x="20398" y="123310"/>
                    <a:pt x="53280" y="82538"/>
                  </a:cubicBezTo>
                  <a:cubicBezTo>
                    <a:pt x="89294" y="37061"/>
                    <a:pt x="144880" y="10403"/>
                    <a:pt x="201249" y="3346"/>
                  </a:cubicBezTo>
                  <a:cubicBezTo>
                    <a:pt x="228259" y="-182"/>
                    <a:pt x="256052" y="-1162"/>
                    <a:pt x="283356" y="15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3"/>
            <p:cNvSpPr>
              <a:spLocks/>
            </p:cNvSpPr>
            <p:nvPr/>
          </p:nvSpPr>
          <p:spPr bwMode="auto">
            <a:xfrm>
              <a:off x="5922778" y="7898675"/>
              <a:ext cx="329491" cy="502018"/>
            </a:xfrm>
            <a:custGeom>
              <a:avLst/>
              <a:gdLst>
                <a:gd name="T0" fmla="*/ 175 w 421"/>
                <a:gd name="T1" fmla="*/ 11 h 640"/>
                <a:gd name="T2" fmla="*/ 374 w 421"/>
                <a:gd name="T3" fmla="*/ 32 h 640"/>
                <a:gd name="T4" fmla="*/ 374 w 421"/>
                <a:gd name="T5" fmla="*/ 164 h 640"/>
                <a:gd name="T6" fmla="*/ 223 w 421"/>
                <a:gd name="T7" fmla="*/ 120 h 640"/>
                <a:gd name="T8" fmla="*/ 154 w 421"/>
                <a:gd name="T9" fmla="*/ 158 h 640"/>
                <a:gd name="T10" fmla="*/ 175 w 421"/>
                <a:gd name="T11" fmla="*/ 231 h 640"/>
                <a:gd name="T12" fmla="*/ 307 w 421"/>
                <a:gd name="T13" fmla="*/ 295 h 640"/>
                <a:gd name="T14" fmla="*/ 389 w 421"/>
                <a:gd name="T15" fmla="*/ 373 h 640"/>
                <a:gd name="T16" fmla="*/ 352 w 421"/>
                <a:gd name="T17" fmla="*/ 576 h 640"/>
                <a:gd name="T18" fmla="*/ 151 w 421"/>
                <a:gd name="T19" fmla="*/ 637 h 640"/>
                <a:gd name="T20" fmla="*/ 5 w 421"/>
                <a:gd name="T21" fmla="*/ 603 h 640"/>
                <a:gd name="T22" fmla="*/ 5 w 421"/>
                <a:gd name="T23" fmla="*/ 464 h 640"/>
                <a:gd name="T24" fmla="*/ 136 w 421"/>
                <a:gd name="T25" fmla="*/ 520 h 640"/>
                <a:gd name="T26" fmla="*/ 235 w 421"/>
                <a:gd name="T27" fmla="*/ 511 h 640"/>
                <a:gd name="T28" fmla="*/ 252 w 421"/>
                <a:gd name="T29" fmla="*/ 429 h 640"/>
                <a:gd name="T30" fmla="*/ 190 w 421"/>
                <a:gd name="T31" fmla="*/ 388 h 640"/>
                <a:gd name="T32" fmla="*/ 65 w 421"/>
                <a:gd name="T33" fmla="*/ 325 h 640"/>
                <a:gd name="T34" fmla="*/ 11 w 421"/>
                <a:gd name="T35" fmla="*/ 243 h 640"/>
                <a:gd name="T36" fmla="*/ 31 w 421"/>
                <a:gd name="T37" fmla="*/ 99 h 640"/>
                <a:gd name="T38" fmla="*/ 175 w 421"/>
                <a:gd name="T39" fmla="*/ 11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1" h="640">
                  <a:moveTo>
                    <a:pt x="175" y="11"/>
                  </a:moveTo>
                  <a:cubicBezTo>
                    <a:pt x="241" y="0"/>
                    <a:pt x="311" y="8"/>
                    <a:pt x="374" y="32"/>
                  </a:cubicBezTo>
                  <a:cubicBezTo>
                    <a:pt x="374" y="76"/>
                    <a:pt x="374" y="120"/>
                    <a:pt x="374" y="164"/>
                  </a:cubicBezTo>
                  <a:cubicBezTo>
                    <a:pt x="330" y="134"/>
                    <a:pt x="276" y="118"/>
                    <a:pt x="223" y="120"/>
                  </a:cubicBezTo>
                  <a:cubicBezTo>
                    <a:pt x="196" y="121"/>
                    <a:pt x="166" y="132"/>
                    <a:pt x="154" y="158"/>
                  </a:cubicBezTo>
                  <a:cubicBezTo>
                    <a:pt x="144" y="183"/>
                    <a:pt x="151" y="216"/>
                    <a:pt x="175" y="231"/>
                  </a:cubicBezTo>
                  <a:cubicBezTo>
                    <a:pt x="216" y="259"/>
                    <a:pt x="264" y="270"/>
                    <a:pt x="307" y="295"/>
                  </a:cubicBezTo>
                  <a:cubicBezTo>
                    <a:pt x="340" y="314"/>
                    <a:pt x="372" y="338"/>
                    <a:pt x="389" y="373"/>
                  </a:cubicBezTo>
                  <a:cubicBezTo>
                    <a:pt x="421" y="439"/>
                    <a:pt x="408" y="527"/>
                    <a:pt x="352" y="576"/>
                  </a:cubicBezTo>
                  <a:cubicBezTo>
                    <a:pt x="299" y="626"/>
                    <a:pt x="222" y="640"/>
                    <a:pt x="151" y="637"/>
                  </a:cubicBezTo>
                  <a:cubicBezTo>
                    <a:pt x="101" y="634"/>
                    <a:pt x="51" y="624"/>
                    <a:pt x="5" y="603"/>
                  </a:cubicBezTo>
                  <a:cubicBezTo>
                    <a:pt x="5" y="557"/>
                    <a:pt x="5" y="510"/>
                    <a:pt x="5" y="464"/>
                  </a:cubicBezTo>
                  <a:cubicBezTo>
                    <a:pt x="44" y="492"/>
                    <a:pt x="89" y="512"/>
                    <a:pt x="136" y="520"/>
                  </a:cubicBezTo>
                  <a:cubicBezTo>
                    <a:pt x="169" y="526"/>
                    <a:pt x="205" y="526"/>
                    <a:pt x="235" y="511"/>
                  </a:cubicBezTo>
                  <a:cubicBezTo>
                    <a:pt x="265" y="497"/>
                    <a:pt x="270" y="455"/>
                    <a:pt x="252" y="429"/>
                  </a:cubicBezTo>
                  <a:cubicBezTo>
                    <a:pt x="236" y="410"/>
                    <a:pt x="212" y="399"/>
                    <a:pt x="190" y="388"/>
                  </a:cubicBezTo>
                  <a:cubicBezTo>
                    <a:pt x="147" y="369"/>
                    <a:pt x="103" y="353"/>
                    <a:pt x="65" y="325"/>
                  </a:cubicBezTo>
                  <a:cubicBezTo>
                    <a:pt x="39" y="304"/>
                    <a:pt x="19" y="275"/>
                    <a:pt x="11" y="243"/>
                  </a:cubicBezTo>
                  <a:cubicBezTo>
                    <a:pt x="0" y="195"/>
                    <a:pt x="4" y="141"/>
                    <a:pt x="31" y="99"/>
                  </a:cubicBezTo>
                  <a:cubicBezTo>
                    <a:pt x="63" y="51"/>
                    <a:pt x="118" y="21"/>
                    <a:pt x="17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09"/>
            <p:cNvSpPr>
              <a:spLocks/>
            </p:cNvSpPr>
            <p:nvPr/>
          </p:nvSpPr>
          <p:spPr bwMode="auto">
            <a:xfrm>
              <a:off x="6287914" y="7903619"/>
              <a:ext cx="483887" cy="494530"/>
            </a:xfrm>
            <a:custGeom>
              <a:avLst/>
              <a:gdLst>
                <a:gd name="connsiteX0" fmla="*/ 232634 w 483887"/>
                <a:gd name="connsiteY0" fmla="*/ 92326 h 494530"/>
                <a:gd name="connsiteX1" fmla="*/ 150478 w 483887"/>
                <a:gd name="connsiteY1" fmla="*/ 132310 h 494530"/>
                <a:gd name="connsiteX2" fmla="*/ 116051 w 483887"/>
                <a:gd name="connsiteY2" fmla="*/ 226389 h 494530"/>
                <a:gd name="connsiteX3" fmla="*/ 129352 w 483887"/>
                <a:gd name="connsiteY3" fmla="*/ 329091 h 494530"/>
                <a:gd name="connsiteX4" fmla="*/ 188817 w 483887"/>
                <a:gd name="connsiteY4" fmla="*/ 391026 h 494530"/>
                <a:gd name="connsiteX5" fmla="*/ 269408 w 483887"/>
                <a:gd name="connsiteY5" fmla="*/ 400434 h 494530"/>
                <a:gd name="connsiteX6" fmla="*/ 335915 w 483887"/>
                <a:gd name="connsiteY6" fmla="*/ 364371 h 494530"/>
                <a:gd name="connsiteX7" fmla="*/ 364865 w 483887"/>
                <a:gd name="connsiteY7" fmla="*/ 295380 h 494530"/>
                <a:gd name="connsiteX8" fmla="*/ 364083 w 483887"/>
                <a:gd name="connsiteY8" fmla="*/ 194245 h 494530"/>
                <a:gd name="connsiteX9" fmla="*/ 322614 w 483887"/>
                <a:gd name="connsiteY9" fmla="*/ 119766 h 494530"/>
                <a:gd name="connsiteX10" fmla="*/ 232634 w 483887"/>
                <a:gd name="connsiteY10" fmla="*/ 92326 h 494530"/>
                <a:gd name="connsiteX11" fmla="*/ 287661 w 483887"/>
                <a:gd name="connsiteY11" fmla="*/ 2124 h 494530"/>
                <a:gd name="connsiteX12" fmla="*/ 369600 w 483887"/>
                <a:gd name="connsiteY12" fmla="*/ 25831 h 494530"/>
                <a:gd name="connsiteX13" fmla="*/ 466596 w 483887"/>
                <a:gd name="connsiteY13" fmla="*/ 135548 h 494530"/>
                <a:gd name="connsiteX14" fmla="*/ 483805 w 483887"/>
                <a:gd name="connsiteY14" fmla="*/ 248400 h 494530"/>
                <a:gd name="connsiteX15" fmla="*/ 432960 w 483887"/>
                <a:gd name="connsiteY15" fmla="*/ 409058 h 494530"/>
                <a:gd name="connsiteX16" fmla="*/ 294506 w 483887"/>
                <a:gd name="connsiteY16" fmla="*/ 489778 h 494530"/>
                <a:gd name="connsiteX17" fmla="*/ 135714 w 483887"/>
                <a:gd name="connsiteY17" fmla="*/ 476456 h 494530"/>
                <a:gd name="connsiteX18" fmla="*/ 21509 w 483887"/>
                <a:gd name="connsiteY18" fmla="*/ 365171 h 494530"/>
                <a:gd name="connsiteX19" fmla="*/ 3517 w 483887"/>
                <a:gd name="connsiteY19" fmla="*/ 201379 h 494530"/>
                <a:gd name="connsiteX20" fmla="*/ 77829 w 483887"/>
                <a:gd name="connsiteY20" fmla="*/ 56395 h 494530"/>
                <a:gd name="connsiteX21" fmla="*/ 202203 w 483887"/>
                <a:gd name="connsiteY21" fmla="*/ 3104 h 494530"/>
                <a:gd name="connsiteX22" fmla="*/ 287661 w 483887"/>
                <a:gd name="connsiteY22" fmla="*/ 2124 h 49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3887" h="494530">
                  <a:moveTo>
                    <a:pt x="232634" y="92326"/>
                  </a:moveTo>
                  <a:cubicBezTo>
                    <a:pt x="201336" y="94678"/>
                    <a:pt x="170821" y="108006"/>
                    <a:pt x="150478" y="132310"/>
                  </a:cubicBezTo>
                  <a:cubicBezTo>
                    <a:pt x="128570" y="158181"/>
                    <a:pt x="119180" y="192677"/>
                    <a:pt x="116051" y="226389"/>
                  </a:cubicBezTo>
                  <a:cubicBezTo>
                    <a:pt x="113703" y="260884"/>
                    <a:pt x="116051" y="296948"/>
                    <a:pt x="129352" y="329091"/>
                  </a:cubicBezTo>
                  <a:cubicBezTo>
                    <a:pt x="141089" y="356531"/>
                    <a:pt x="162214" y="380051"/>
                    <a:pt x="188817" y="391026"/>
                  </a:cubicBezTo>
                  <a:cubicBezTo>
                    <a:pt x="214637" y="402002"/>
                    <a:pt x="242805" y="404354"/>
                    <a:pt x="269408" y="400434"/>
                  </a:cubicBezTo>
                  <a:cubicBezTo>
                    <a:pt x="295228" y="396514"/>
                    <a:pt x="319484" y="384754"/>
                    <a:pt x="335915" y="364371"/>
                  </a:cubicBezTo>
                  <a:cubicBezTo>
                    <a:pt x="351564" y="344771"/>
                    <a:pt x="360171" y="320467"/>
                    <a:pt x="364865" y="295380"/>
                  </a:cubicBezTo>
                  <a:cubicBezTo>
                    <a:pt x="370342" y="261668"/>
                    <a:pt x="370342" y="227956"/>
                    <a:pt x="364083" y="194245"/>
                  </a:cubicBezTo>
                  <a:cubicBezTo>
                    <a:pt x="357823" y="166021"/>
                    <a:pt x="345304" y="137798"/>
                    <a:pt x="322614" y="119766"/>
                  </a:cubicBezTo>
                  <a:cubicBezTo>
                    <a:pt x="298358" y="97814"/>
                    <a:pt x="264713" y="90758"/>
                    <a:pt x="232634" y="92326"/>
                  </a:cubicBezTo>
                  <a:close/>
                  <a:moveTo>
                    <a:pt x="287661" y="2124"/>
                  </a:moveTo>
                  <a:cubicBezTo>
                    <a:pt x="316017" y="5455"/>
                    <a:pt x="343786" y="12900"/>
                    <a:pt x="369600" y="25831"/>
                  </a:cubicBezTo>
                  <a:cubicBezTo>
                    <a:pt x="414187" y="47774"/>
                    <a:pt x="449387" y="88526"/>
                    <a:pt x="466596" y="135548"/>
                  </a:cubicBezTo>
                  <a:cubicBezTo>
                    <a:pt x="479894" y="171598"/>
                    <a:pt x="484587" y="209999"/>
                    <a:pt x="483805" y="248400"/>
                  </a:cubicBezTo>
                  <a:cubicBezTo>
                    <a:pt x="483805" y="304826"/>
                    <a:pt x="468943" y="363604"/>
                    <a:pt x="432960" y="409058"/>
                  </a:cubicBezTo>
                  <a:cubicBezTo>
                    <a:pt x="399324" y="452945"/>
                    <a:pt x="348480" y="481158"/>
                    <a:pt x="294506" y="489778"/>
                  </a:cubicBezTo>
                  <a:cubicBezTo>
                    <a:pt x="241314" y="498399"/>
                    <a:pt x="185776" y="496048"/>
                    <a:pt x="135714" y="476456"/>
                  </a:cubicBezTo>
                  <a:cubicBezTo>
                    <a:pt x="84869" y="456863"/>
                    <a:pt x="42629" y="415327"/>
                    <a:pt x="21509" y="365171"/>
                  </a:cubicBezTo>
                  <a:cubicBezTo>
                    <a:pt x="-1176" y="314231"/>
                    <a:pt x="-3523" y="256237"/>
                    <a:pt x="3517" y="201379"/>
                  </a:cubicBezTo>
                  <a:cubicBezTo>
                    <a:pt x="10557" y="146520"/>
                    <a:pt x="35589" y="93229"/>
                    <a:pt x="77829" y="56395"/>
                  </a:cubicBezTo>
                  <a:cubicBezTo>
                    <a:pt x="112247" y="25831"/>
                    <a:pt x="156834" y="8589"/>
                    <a:pt x="202203" y="3104"/>
                  </a:cubicBezTo>
                  <a:cubicBezTo>
                    <a:pt x="230363" y="-423"/>
                    <a:pt x="259306" y="-1207"/>
                    <a:pt x="287661" y="2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5"/>
            <p:cNvSpPr>
              <a:spLocks/>
            </p:cNvSpPr>
            <p:nvPr/>
          </p:nvSpPr>
          <p:spPr bwMode="auto">
            <a:xfrm>
              <a:off x="5110475" y="7901987"/>
              <a:ext cx="273858" cy="485130"/>
            </a:xfrm>
            <a:custGeom>
              <a:avLst/>
              <a:gdLst>
                <a:gd name="T0" fmla="*/ 216 w 350"/>
                <a:gd name="T1" fmla="*/ 26 h 619"/>
                <a:gd name="T2" fmla="*/ 350 w 350"/>
                <a:gd name="T3" fmla="*/ 15 h 619"/>
                <a:gd name="T4" fmla="*/ 350 w 350"/>
                <a:gd name="T5" fmla="*/ 159 h 619"/>
                <a:gd name="T6" fmla="*/ 253 w 350"/>
                <a:gd name="T7" fmla="*/ 136 h 619"/>
                <a:gd name="T8" fmla="*/ 163 w 350"/>
                <a:gd name="T9" fmla="*/ 208 h 619"/>
                <a:gd name="T10" fmla="*/ 142 w 350"/>
                <a:gd name="T11" fmla="*/ 331 h 619"/>
                <a:gd name="T12" fmla="*/ 142 w 350"/>
                <a:gd name="T13" fmla="*/ 619 h 619"/>
                <a:gd name="T14" fmla="*/ 0 w 350"/>
                <a:gd name="T15" fmla="*/ 619 h 619"/>
                <a:gd name="T16" fmla="*/ 0 w 350"/>
                <a:gd name="T17" fmla="*/ 17 h 619"/>
                <a:gd name="T18" fmla="*/ 142 w 350"/>
                <a:gd name="T19" fmla="*/ 17 h 619"/>
                <a:gd name="T20" fmla="*/ 142 w 350"/>
                <a:gd name="T21" fmla="*/ 121 h 619"/>
                <a:gd name="T22" fmla="*/ 216 w 350"/>
                <a:gd name="T23" fmla="*/ 2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0" h="619">
                  <a:moveTo>
                    <a:pt x="216" y="26"/>
                  </a:moveTo>
                  <a:cubicBezTo>
                    <a:pt x="256" y="2"/>
                    <a:pt x="307" y="0"/>
                    <a:pt x="350" y="15"/>
                  </a:cubicBezTo>
                  <a:cubicBezTo>
                    <a:pt x="350" y="63"/>
                    <a:pt x="350" y="111"/>
                    <a:pt x="350" y="159"/>
                  </a:cubicBezTo>
                  <a:cubicBezTo>
                    <a:pt x="322" y="141"/>
                    <a:pt x="286" y="133"/>
                    <a:pt x="253" y="136"/>
                  </a:cubicBezTo>
                  <a:cubicBezTo>
                    <a:pt x="212" y="141"/>
                    <a:pt x="179" y="172"/>
                    <a:pt x="163" y="208"/>
                  </a:cubicBezTo>
                  <a:cubicBezTo>
                    <a:pt x="144" y="246"/>
                    <a:pt x="141" y="289"/>
                    <a:pt x="142" y="331"/>
                  </a:cubicBezTo>
                  <a:cubicBezTo>
                    <a:pt x="142" y="427"/>
                    <a:pt x="142" y="523"/>
                    <a:pt x="142" y="619"/>
                  </a:cubicBezTo>
                  <a:cubicBezTo>
                    <a:pt x="95" y="619"/>
                    <a:pt x="47" y="619"/>
                    <a:pt x="0" y="619"/>
                  </a:cubicBezTo>
                  <a:cubicBezTo>
                    <a:pt x="0" y="418"/>
                    <a:pt x="0" y="218"/>
                    <a:pt x="0" y="17"/>
                  </a:cubicBezTo>
                  <a:cubicBezTo>
                    <a:pt x="47" y="17"/>
                    <a:pt x="95" y="17"/>
                    <a:pt x="142" y="17"/>
                  </a:cubicBezTo>
                  <a:cubicBezTo>
                    <a:pt x="142" y="52"/>
                    <a:pt x="142" y="86"/>
                    <a:pt x="142" y="121"/>
                  </a:cubicBezTo>
                  <a:cubicBezTo>
                    <a:pt x="157" y="83"/>
                    <a:pt x="180" y="47"/>
                    <a:pt x="21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6"/>
            <p:cNvSpPr>
              <a:spLocks/>
            </p:cNvSpPr>
            <p:nvPr/>
          </p:nvSpPr>
          <p:spPr bwMode="auto">
            <a:xfrm>
              <a:off x="4471031" y="7914571"/>
              <a:ext cx="111928" cy="472546"/>
            </a:xfrm>
            <a:custGeom>
              <a:avLst/>
              <a:gdLst>
                <a:gd name="T0" fmla="*/ 0 w 143"/>
                <a:gd name="T1" fmla="*/ 1 h 603"/>
                <a:gd name="T2" fmla="*/ 143 w 143"/>
                <a:gd name="T3" fmla="*/ 1 h 603"/>
                <a:gd name="T4" fmla="*/ 143 w 143"/>
                <a:gd name="T5" fmla="*/ 603 h 603"/>
                <a:gd name="T6" fmla="*/ 0 w 143"/>
                <a:gd name="T7" fmla="*/ 603 h 603"/>
                <a:gd name="T8" fmla="*/ 0 w 143"/>
                <a:gd name="T9" fmla="*/ 1 h 603"/>
              </a:gdLst>
              <a:ahLst/>
              <a:cxnLst>
                <a:cxn ang="0">
                  <a:pos x="T0" y="T1"/>
                </a:cxn>
                <a:cxn ang="0">
                  <a:pos x="T2" y="T3"/>
                </a:cxn>
                <a:cxn ang="0">
                  <a:pos x="T4" y="T5"/>
                </a:cxn>
                <a:cxn ang="0">
                  <a:pos x="T6" y="T7"/>
                </a:cxn>
                <a:cxn ang="0">
                  <a:pos x="T8" y="T9"/>
                </a:cxn>
              </a:cxnLst>
              <a:rect l="0" t="0" r="r" b="b"/>
              <a:pathLst>
                <a:path w="143" h="603">
                  <a:moveTo>
                    <a:pt x="0" y="1"/>
                  </a:moveTo>
                  <a:cubicBezTo>
                    <a:pt x="48" y="1"/>
                    <a:pt x="95" y="0"/>
                    <a:pt x="143" y="1"/>
                  </a:cubicBezTo>
                  <a:cubicBezTo>
                    <a:pt x="143" y="202"/>
                    <a:pt x="143" y="402"/>
                    <a:pt x="143" y="603"/>
                  </a:cubicBezTo>
                  <a:cubicBezTo>
                    <a:pt x="95" y="603"/>
                    <a:pt x="48" y="603"/>
                    <a:pt x="0" y="603"/>
                  </a:cubicBezTo>
                  <a:cubicBezTo>
                    <a:pt x="0" y="402"/>
                    <a:pt x="0" y="20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0"/>
            <p:cNvSpPr>
              <a:spLocks/>
            </p:cNvSpPr>
            <p:nvPr/>
          </p:nvSpPr>
          <p:spPr bwMode="auto">
            <a:xfrm>
              <a:off x="2231154" y="8084780"/>
              <a:ext cx="521225" cy="521887"/>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222" y="0"/>
                    <a:pt x="444" y="0"/>
                    <a:pt x="666" y="0"/>
                  </a:cubicBezTo>
                  <a:cubicBezTo>
                    <a:pt x="666" y="222"/>
                    <a:pt x="666" y="444"/>
                    <a:pt x="666" y="666"/>
                  </a:cubicBezTo>
                  <a:cubicBezTo>
                    <a:pt x="0" y="666"/>
                    <a:pt x="0" y="666"/>
                    <a:pt x="0" y="666"/>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1"/>
            <p:cNvSpPr>
              <a:spLocks/>
            </p:cNvSpPr>
            <p:nvPr/>
          </p:nvSpPr>
          <p:spPr bwMode="auto">
            <a:xfrm>
              <a:off x="2805362" y="8084780"/>
              <a:ext cx="521225" cy="521887"/>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222" y="0"/>
                    <a:pt x="444" y="0"/>
                    <a:pt x="666" y="0"/>
                  </a:cubicBezTo>
                  <a:cubicBezTo>
                    <a:pt x="666" y="222"/>
                    <a:pt x="666" y="444"/>
                    <a:pt x="666" y="666"/>
                  </a:cubicBezTo>
                  <a:cubicBezTo>
                    <a:pt x="0" y="666"/>
                    <a:pt x="0" y="666"/>
                    <a:pt x="0" y="666"/>
                  </a:cubicBezTo>
                  <a:cubicBezTo>
                    <a:pt x="0" y="444"/>
                    <a:pt x="0" y="2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141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withEffect">
                                  <p:stCondLst>
                                    <p:cond delay="0"/>
                                  </p:stCondLst>
                                  <p:childTnLst>
                                    <p:animMotion origin="layout" path="M 4.79167E-6 7.40741E-7 L -0.075 0.00231 " pathEditMode="relative" rAng="0" ptsTypes="AA">
                                      <p:cBhvr>
                                        <p:cTn id="6" dur="5000" fill="hold"/>
                                        <p:tgtEl>
                                          <p:spTgt spid="5"/>
                                        </p:tgtEl>
                                        <p:attrNameLst>
                                          <p:attrName>ppt_x</p:attrName>
                                          <p:attrName>ppt_y</p:attrName>
                                        </p:attrNameLst>
                                      </p:cBhvr>
                                      <p:rCtr x="-3750" y="116"/>
                                    </p:animMotion>
                                  </p:childTnLst>
                                </p:cTn>
                              </p:par>
                              <p:par>
                                <p:cTn id="7" presetID="10" presetClass="exit" presetSubtype="0" fill="hold" nodeType="withEffect">
                                  <p:stCondLst>
                                    <p:cond delay="3300"/>
                                  </p:stCondLst>
                                  <p:childTnLst>
                                    <p:animEffect transition="out" filter="fade">
                                      <p:cBhvr>
                                        <p:cTn id="8" dur="1700"/>
                                        <p:tgtEl>
                                          <p:spTgt spid="5"/>
                                        </p:tgtEl>
                                      </p:cBhvr>
                                    </p:animEffect>
                                    <p:set>
                                      <p:cBhvr>
                                        <p:cTn id="9" dur="1" fill="hold">
                                          <p:stCondLst>
                                            <p:cond delay="1699"/>
                                          </p:stCondLst>
                                        </p:cTn>
                                        <p:tgtEl>
                                          <p:spTgt spid="5"/>
                                        </p:tgtEl>
                                        <p:attrNameLst>
                                          <p:attrName>style.visibility</p:attrName>
                                        </p:attrNameLst>
                                      </p:cBhvr>
                                      <p:to>
                                        <p:strVal val="hidden"/>
                                      </p:to>
                                    </p:set>
                                  </p:childTnLst>
                                </p:cTn>
                              </p:par>
                              <p:par>
                                <p:cTn id="10" presetID="42" presetClass="path" presetSubtype="0" decel="100000" fill="hold" nodeType="withEffect">
                                  <p:stCondLst>
                                    <p:cond delay="0"/>
                                  </p:stCondLst>
                                  <p:childTnLst>
                                    <p:animMotion origin="layout" path="M -1.45833E-6 -7.40741E-7 L -0.12917 0.00093 " pathEditMode="relative" rAng="0" ptsTypes="AA">
                                      <p:cBhvr>
                                        <p:cTn id="11" dur="5000" fill="hold"/>
                                        <p:tgtEl>
                                          <p:spTgt spid="4"/>
                                        </p:tgtEl>
                                        <p:attrNameLst>
                                          <p:attrName>ppt_x</p:attrName>
                                          <p:attrName>ppt_y</p:attrName>
                                        </p:attrNameLst>
                                      </p:cBhvr>
                                      <p:rCtr x="-6458" y="46"/>
                                    </p:animMotion>
                                  </p:childTnLst>
                                </p:cTn>
                              </p:par>
                              <p:par>
                                <p:cTn id="12" presetID="42" presetClass="path" presetSubtype="0" decel="100000" fill="hold" nodeType="withEffect">
                                  <p:stCondLst>
                                    <p:cond delay="0"/>
                                  </p:stCondLst>
                                  <p:childTnLst>
                                    <p:animMotion origin="layout" path="M -1.25E-6 1.48148E-6 L -0.03333 0.00162 " pathEditMode="relative" rAng="0" ptsTypes="AA">
                                      <p:cBhvr>
                                        <p:cTn id="13" dur="5000" fill="hold"/>
                                        <p:tgtEl>
                                          <p:spTgt spid="6"/>
                                        </p:tgtEl>
                                        <p:attrNameLst>
                                          <p:attrName>ppt_x</p:attrName>
                                          <p:attrName>ppt_y</p:attrName>
                                        </p:attrNameLst>
                                      </p:cBhvr>
                                      <p:rCtr x="-1667" y="69"/>
                                    </p:animMotion>
                                  </p:childTnLst>
                                </p:cTn>
                              </p:par>
                              <p:par>
                                <p:cTn id="14" presetID="2" presetClass="entr" presetSubtype="8" decel="100000" fill="hold" nodeType="withEffect">
                                  <p:stCondLst>
                                    <p:cond delay="11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0-#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11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1+#ppt_w/2"/>
                                          </p:val>
                                        </p:tav>
                                        <p:tav tm="100000">
                                          <p:val>
                                            <p:strVal val="#ppt_x"/>
                                          </p:val>
                                        </p:tav>
                                      </p:tavLst>
                                    </p:anim>
                                    <p:anim calcmode="lin" valueType="num">
                                      <p:cBhvr additive="base">
                                        <p:cTn id="21" dur="1000" fill="hold"/>
                                        <p:tgtEl>
                                          <p:spTgt spid="2"/>
                                        </p:tgtEl>
                                        <p:attrNameLst>
                                          <p:attrName>ppt_y</p:attrName>
                                        </p:attrNameLst>
                                      </p:cBhvr>
                                      <p:tavLst>
                                        <p:tav tm="0">
                                          <p:val>
                                            <p:strVal val="#ppt_y"/>
                                          </p:val>
                                        </p:tav>
                                        <p:tav tm="100000">
                                          <p:val>
                                            <p:strVal val="#ppt_y"/>
                                          </p:val>
                                        </p:tav>
                                      </p:tavLst>
                                    </p:anim>
                                  </p:childTnLst>
                                </p:cTn>
                              </p:par>
                              <p:par>
                                <p:cTn id="22" presetID="42" presetClass="path" presetSubtype="0" decel="100000" fill="hold" nodeType="withEffect">
                                  <p:stCondLst>
                                    <p:cond delay="1100"/>
                                  </p:stCondLst>
                                  <p:childTnLst>
                                    <p:animMotion origin="layout" path="M -4.79167E-6 3.7037E-6 L 0.22344 -0.86343 " pathEditMode="relative" rAng="0" ptsTypes="AA">
                                      <p:cBhvr>
                                        <p:cTn id="23" dur="1000" fill="hold"/>
                                        <p:tgtEl>
                                          <p:spTgt spid="10"/>
                                        </p:tgtEl>
                                        <p:attrNameLst>
                                          <p:attrName>ppt_x</p:attrName>
                                          <p:attrName>ppt_y</p:attrName>
                                        </p:attrNameLst>
                                      </p:cBhvr>
                                      <p:rCtr x="11172" y="-43171"/>
                                    </p:animMotion>
                                  </p:childTnLst>
                                </p:cTn>
                              </p:par>
                              <p:par>
                                <p:cTn id="24" presetID="42" presetClass="path" presetSubtype="0" decel="100000" fill="hold" nodeType="withEffect">
                                  <p:stCondLst>
                                    <p:cond delay="1100"/>
                                  </p:stCondLst>
                                  <p:childTnLst>
                                    <p:animMotion origin="layout" path="M 1.45833E-6 2.96296E-6 L -0.22409 0.85463 " pathEditMode="relative" rAng="0" ptsTypes="AA">
                                      <p:cBhvr>
                                        <p:cTn id="25" dur="1000" fill="hold"/>
                                        <p:tgtEl>
                                          <p:spTgt spid="9"/>
                                        </p:tgtEl>
                                        <p:attrNameLst>
                                          <p:attrName>ppt_x</p:attrName>
                                          <p:attrName>ppt_y</p:attrName>
                                        </p:attrNameLst>
                                      </p:cBhvr>
                                      <p:rCtr x="-11211" y="42731"/>
                                    </p:animMotion>
                                  </p:childTnLst>
                                </p:cTn>
                              </p:par>
                              <p:par>
                                <p:cTn id="26" presetID="2" presetClass="entr" presetSubtype="8" decel="100000" fill="hold" nodeType="withEffect">
                                  <p:stCondLst>
                                    <p:cond delay="13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0-#ppt_w/2"/>
                                          </p:val>
                                        </p:tav>
                                        <p:tav tm="100000">
                                          <p:val>
                                            <p:strVal val="#ppt_x"/>
                                          </p:val>
                                        </p:tav>
                                      </p:tavLst>
                                    </p:anim>
                                    <p:anim calcmode="lin" valueType="num">
                                      <p:cBhvr additive="base">
                                        <p:cTn id="29" dur="1000" fill="hold"/>
                                        <p:tgtEl>
                                          <p:spTgt spid="15"/>
                                        </p:tgtEl>
                                        <p:attrNameLst>
                                          <p:attrName>ppt_y</p:attrName>
                                        </p:attrNameLst>
                                      </p:cBhvr>
                                      <p:tavLst>
                                        <p:tav tm="0">
                                          <p:val>
                                            <p:strVal val="#ppt_y"/>
                                          </p:val>
                                        </p:tav>
                                        <p:tav tm="100000">
                                          <p:val>
                                            <p:strVal val="#ppt_y"/>
                                          </p:val>
                                        </p:tav>
                                      </p:tavLst>
                                    </p:anim>
                                  </p:childTnLst>
                                </p:cTn>
                              </p:par>
                              <p:par>
                                <p:cTn id="30" presetID="42" presetClass="entr" presetSubtype="0" fill="hold" grpId="0" nodeType="withEffect">
                                  <p:stCondLst>
                                    <p:cond delay="15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63" y="0"/>
            <a:ext cx="14414501" cy="8648700"/>
          </a:xfrm>
          <a:prstGeom prst="rect">
            <a:avLst/>
          </a:prstGeom>
        </p:spPr>
      </p:pic>
      <p:sp>
        <p:nvSpPr>
          <p:cNvPr id="5" name="Rectangle 4"/>
          <p:cNvSpPr/>
          <p:nvPr/>
        </p:nvSpPr>
        <p:spPr>
          <a:xfrm>
            <a:off x="-160638" y="22344"/>
            <a:ext cx="12220377" cy="6937685"/>
          </a:xfrm>
          <a:prstGeom prst="rect">
            <a:avLst/>
          </a:prstGeom>
          <a:solidFill>
            <a:srgbClr val="7030A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l="6031" t="67200" r="2690" b="-82775"/>
          <a:stretch/>
        </p:blipFill>
        <p:spPr>
          <a:xfrm>
            <a:off x="14514" y="6017342"/>
            <a:ext cx="12308115" cy="9350476"/>
          </a:xfrm>
          <a:prstGeom prst="ellipse">
            <a:avLst/>
          </a:prstGeom>
          <a:effectLst>
            <a:outerShdw blurRad="63500" sx="102000" sy="102000" algn="ctr" rotWithShape="0">
              <a:prstClr val="black">
                <a:alpha val="10000"/>
              </a:prstClr>
            </a:outerShdw>
          </a:effectLst>
        </p:spPr>
      </p:pic>
      <p:sp>
        <p:nvSpPr>
          <p:cNvPr id="6" name="ZoneTexte 5"/>
          <p:cNvSpPr txBox="1"/>
          <p:nvPr/>
        </p:nvSpPr>
        <p:spPr>
          <a:xfrm>
            <a:off x="1102233" y="318699"/>
            <a:ext cx="77308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Agilité</a:t>
            </a:r>
          </a:p>
        </p:txBody>
      </p:sp>
      <p:sp>
        <p:nvSpPr>
          <p:cNvPr id="7" name="Rectangle 6"/>
          <p:cNvSpPr/>
          <p:nvPr/>
        </p:nvSpPr>
        <p:spPr>
          <a:xfrm>
            <a:off x="2951163" y="1600337"/>
            <a:ext cx="8020050" cy="369332"/>
          </a:xfrm>
          <a:prstGeom prst="rect">
            <a:avLst/>
          </a:prstGeom>
        </p:spPr>
        <p:txBody>
          <a:bodyPr wrap="square">
            <a:spAutoFit/>
          </a:bodyPr>
          <a:lstStyle/>
          <a:p>
            <a:pPr marL="466371" marR="0" lvl="1" indent="0" algn="l" defTabSz="914400" rtl="0" eaLnBrk="1" fontAlgn="auto" latinLnBrk="0" hangingPunct="1">
              <a:lnSpc>
                <a:spcPct val="90000"/>
              </a:lnSpc>
              <a:spcBef>
                <a:spcPts val="0"/>
              </a:spcBef>
              <a:spcAft>
                <a:spcPts val="60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Eviter la rigidification</a:t>
            </a:r>
            <a:r>
              <a:rPr kumimoji="0" lang="fr-FR" sz="20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du droit</a:t>
            </a:r>
            <a:endPar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8" name="Rectangle 7"/>
          <p:cNvSpPr/>
          <p:nvPr/>
        </p:nvSpPr>
        <p:spPr>
          <a:xfrm>
            <a:off x="2951163" y="2488715"/>
            <a:ext cx="8020050" cy="369332"/>
          </a:xfrm>
          <a:prstGeom prst="rect">
            <a:avLst/>
          </a:prstGeom>
        </p:spPr>
        <p:txBody>
          <a:bodyPr wrap="square">
            <a:spAutoFit/>
          </a:bodyPr>
          <a:lstStyle/>
          <a:p>
            <a:pPr marL="466371" marR="0" lvl="1" indent="0" algn="l" defTabSz="914400" rtl="0" eaLnBrk="1" fontAlgn="auto" latinLnBrk="0" hangingPunct="1">
              <a:lnSpc>
                <a:spcPct val="90000"/>
              </a:lnSpc>
              <a:spcBef>
                <a:spcPts val="0"/>
              </a:spcBef>
              <a:spcAft>
                <a:spcPts val="60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Eviter un droit probabiliste</a:t>
            </a:r>
          </a:p>
        </p:txBody>
      </p:sp>
      <p:sp>
        <p:nvSpPr>
          <p:cNvPr id="9" name="Rectangle 8"/>
          <p:cNvSpPr/>
          <p:nvPr/>
        </p:nvSpPr>
        <p:spPr>
          <a:xfrm>
            <a:off x="2951163" y="3574197"/>
            <a:ext cx="8020050" cy="369332"/>
          </a:xfrm>
          <a:prstGeom prst="rect">
            <a:avLst/>
          </a:prstGeom>
        </p:spPr>
        <p:txBody>
          <a:bodyPr wrap="square">
            <a:spAutoFit/>
          </a:bodyPr>
          <a:lstStyle/>
          <a:p>
            <a:pPr marL="466371" marR="0" lvl="1" indent="0" algn="l" defTabSz="914400" rtl="0" eaLnBrk="1" fontAlgn="auto" latinLnBrk="0" hangingPunct="1">
              <a:lnSpc>
                <a:spcPct val="90000"/>
              </a:lnSpc>
              <a:spcBef>
                <a:spcPts val="0"/>
              </a:spcBef>
              <a:spcAft>
                <a:spcPts val="60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Eviter de raisonner</a:t>
            </a:r>
            <a:r>
              <a:rPr kumimoji="0" lang="fr-FR" sz="20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sur une technologie unique</a:t>
            </a:r>
            <a:endPar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10" name="Rectangle 9"/>
          <p:cNvSpPr/>
          <p:nvPr/>
        </p:nvSpPr>
        <p:spPr>
          <a:xfrm>
            <a:off x="2951163" y="4287487"/>
            <a:ext cx="8020050" cy="1785104"/>
          </a:xfrm>
          <a:prstGeom prst="rect">
            <a:avLst/>
          </a:prstGeom>
        </p:spPr>
        <p:txBody>
          <a:bodyPr wrap="square">
            <a:spAutoFit/>
          </a:bodyPr>
          <a:lstStyle/>
          <a:p>
            <a:pPr marL="466371" marR="0" lvl="1" indent="0" algn="l" defTabSz="914400" rtl="0" eaLnBrk="1" fontAlgn="auto" latinLnBrk="0" hangingPunct="1">
              <a:lnSpc>
                <a:spcPct val="90000"/>
              </a:lnSpc>
              <a:spcBef>
                <a:spcPts val="0"/>
              </a:spcBef>
              <a:spcAft>
                <a:spcPts val="60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Des exemples de</a:t>
            </a:r>
            <a:r>
              <a:rPr kumimoji="0" lang="fr-FR" sz="20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cohabitation éthique et droit</a:t>
            </a:r>
          </a:p>
          <a:p>
            <a:pPr marL="466371" marR="0" lvl="1" indent="0" algn="l" defTabSz="914400" rtl="0" eaLnBrk="1" fontAlgn="auto" latinLnBrk="0" hangingPunct="1">
              <a:lnSpc>
                <a:spcPct val="90000"/>
              </a:lnSpc>
              <a:spcBef>
                <a:spcPts val="0"/>
              </a:spcBef>
              <a:spcAft>
                <a:spcPts val="600"/>
              </a:spcAft>
              <a:buClrTx/>
              <a:buSzTx/>
              <a:buFontTx/>
              <a:buNone/>
              <a:tabLst/>
              <a:defRPr/>
            </a:pPr>
            <a:endParaRPr lang="fr-FR" sz="2000" baseline="0" dirty="0">
              <a:solidFill>
                <a:prstClr val="white"/>
              </a:solidFill>
              <a:latin typeface="Segoe UI Light" panose="020B0502040204020203" pitchFamily="34" charset="0"/>
              <a:cs typeface="Segoe UI Light" panose="020B0502040204020203" pitchFamily="34" charset="0"/>
            </a:endParaRPr>
          </a:p>
          <a:p>
            <a:pPr marL="809271" marR="0" lvl="1" indent="-342900" algn="l" defTabSz="914400" rtl="0" eaLnBrk="1" fontAlgn="auto" latinLnBrk="0" hangingPunct="1">
              <a:lnSpc>
                <a:spcPct val="90000"/>
              </a:lnSpc>
              <a:spcBef>
                <a:spcPts val="0"/>
              </a:spcBef>
              <a:spcAft>
                <a:spcPts val="600"/>
              </a:spcAft>
              <a:buClrTx/>
              <a:buSzTx/>
              <a:buFontTx/>
              <a:buChar char="-"/>
              <a:tabLst/>
              <a:defRPr/>
            </a:pPr>
            <a:r>
              <a:rPr kumimoji="0" lang="fr-FR" sz="20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Article 10 Loi Informatique et Libertés</a:t>
            </a:r>
          </a:p>
          <a:p>
            <a:pPr marL="809271" marR="0" lvl="1" indent="-342900" algn="l" defTabSz="914400" rtl="0" eaLnBrk="1" fontAlgn="auto" latinLnBrk="0" hangingPunct="1">
              <a:lnSpc>
                <a:spcPct val="90000"/>
              </a:lnSpc>
              <a:spcBef>
                <a:spcPts val="0"/>
              </a:spcBef>
              <a:spcAft>
                <a:spcPts val="600"/>
              </a:spcAft>
              <a:buClrTx/>
              <a:buSzTx/>
              <a:buFontTx/>
              <a:buChar char="-"/>
              <a:tabLst/>
              <a:defRPr/>
            </a:pPr>
            <a:r>
              <a:rPr lang="fr-FR" sz="2000" baseline="0" dirty="0">
                <a:solidFill>
                  <a:prstClr val="white"/>
                </a:solidFill>
                <a:latin typeface="Segoe UI Light" panose="020B0502040204020203" pitchFamily="34" charset="0"/>
                <a:cs typeface="Segoe UI Light" panose="020B0502040204020203" pitchFamily="34" charset="0"/>
              </a:rPr>
              <a:t>Article 22 GDPR</a:t>
            </a:r>
          </a:p>
          <a:p>
            <a:pPr marL="809271" marR="0" lvl="1" indent="-342900" algn="l" defTabSz="914400" rtl="0" eaLnBrk="1" fontAlgn="auto" latinLnBrk="0" hangingPunct="1">
              <a:lnSpc>
                <a:spcPct val="90000"/>
              </a:lnSpc>
              <a:spcBef>
                <a:spcPts val="0"/>
              </a:spcBef>
              <a:spcAft>
                <a:spcPts val="600"/>
              </a:spcAft>
              <a:buClrTx/>
              <a:buSzTx/>
              <a:buFontTx/>
              <a:buChar char="-"/>
              <a:tabLst/>
              <a:defRPr/>
            </a:pPr>
            <a:endPar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grpSp>
        <p:nvGrpSpPr>
          <p:cNvPr id="11" name="Group 4"/>
          <p:cNvGrpSpPr>
            <a:grpSpLocks noChangeAspect="1"/>
          </p:cNvGrpSpPr>
          <p:nvPr/>
        </p:nvGrpSpPr>
        <p:grpSpPr bwMode="auto">
          <a:xfrm>
            <a:off x="2652725" y="2439039"/>
            <a:ext cx="492222" cy="429235"/>
            <a:chOff x="-1" y="1"/>
            <a:chExt cx="2782" cy="2426"/>
          </a:xfrm>
          <a:noFill/>
        </p:grpSpPr>
        <p:sp>
          <p:nvSpPr>
            <p:cNvPr id="12" name="Freeform 5"/>
            <p:cNvSpPr>
              <a:spLocks noEditPoints="1"/>
            </p:cNvSpPr>
            <p:nvPr/>
          </p:nvSpPr>
          <p:spPr bwMode="auto">
            <a:xfrm>
              <a:off x="-1" y="1"/>
              <a:ext cx="2782" cy="2426"/>
            </a:xfrm>
            <a:custGeom>
              <a:avLst/>
              <a:gdLst>
                <a:gd name="T0" fmla="*/ 1170 w 1175"/>
                <a:gd name="T1" fmla="*/ 980 h 1024"/>
                <a:gd name="T2" fmla="*/ 612 w 1175"/>
                <a:gd name="T3" fmla="*/ 14 h 1024"/>
                <a:gd name="T4" fmla="*/ 588 w 1175"/>
                <a:gd name="T5" fmla="*/ 0 h 1024"/>
                <a:gd name="T6" fmla="*/ 564 w 1175"/>
                <a:gd name="T7" fmla="*/ 14 h 1024"/>
                <a:gd name="T8" fmla="*/ 5 w 1175"/>
                <a:gd name="T9" fmla="*/ 983 h 1024"/>
                <a:gd name="T10" fmla="*/ 5 w 1175"/>
                <a:gd name="T11" fmla="*/ 1010 h 1024"/>
                <a:gd name="T12" fmla="*/ 29 w 1175"/>
                <a:gd name="T13" fmla="*/ 1024 h 1024"/>
                <a:gd name="T14" fmla="*/ 1148 w 1175"/>
                <a:gd name="T15" fmla="*/ 1024 h 1024"/>
                <a:gd name="T16" fmla="*/ 1175 w 1175"/>
                <a:gd name="T17" fmla="*/ 997 h 1024"/>
                <a:gd name="T18" fmla="*/ 1170 w 1175"/>
                <a:gd name="T19" fmla="*/ 980 h 1024"/>
                <a:gd name="T20" fmla="*/ 77 w 1175"/>
                <a:gd name="T21" fmla="*/ 969 h 1024"/>
                <a:gd name="T22" fmla="*/ 588 w 1175"/>
                <a:gd name="T23" fmla="*/ 83 h 1024"/>
                <a:gd name="T24" fmla="*/ 1100 w 1175"/>
                <a:gd name="T25" fmla="*/ 969 h 1024"/>
                <a:gd name="T26" fmla="*/ 77 w 1175"/>
                <a:gd name="T27" fmla="*/ 969 h 1024"/>
                <a:gd name="T28" fmla="*/ 77 w 1175"/>
                <a:gd name="T29" fmla="*/ 969 h 1024"/>
                <a:gd name="T30" fmla="*/ 77 w 1175"/>
                <a:gd name="T31" fmla="*/ 969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5" h="1024">
                  <a:moveTo>
                    <a:pt x="1170" y="980"/>
                  </a:moveTo>
                  <a:cubicBezTo>
                    <a:pt x="612" y="14"/>
                    <a:pt x="612" y="14"/>
                    <a:pt x="612" y="14"/>
                  </a:cubicBezTo>
                  <a:cubicBezTo>
                    <a:pt x="607" y="5"/>
                    <a:pt x="598" y="0"/>
                    <a:pt x="588" y="0"/>
                  </a:cubicBezTo>
                  <a:cubicBezTo>
                    <a:pt x="578" y="0"/>
                    <a:pt x="569" y="5"/>
                    <a:pt x="564" y="14"/>
                  </a:cubicBezTo>
                  <a:cubicBezTo>
                    <a:pt x="5" y="983"/>
                    <a:pt x="5" y="983"/>
                    <a:pt x="5" y="983"/>
                  </a:cubicBezTo>
                  <a:cubicBezTo>
                    <a:pt x="0" y="991"/>
                    <a:pt x="0" y="1002"/>
                    <a:pt x="5" y="1010"/>
                  </a:cubicBezTo>
                  <a:cubicBezTo>
                    <a:pt x="10" y="1019"/>
                    <a:pt x="19" y="1024"/>
                    <a:pt x="29" y="1024"/>
                  </a:cubicBezTo>
                  <a:cubicBezTo>
                    <a:pt x="1148" y="1024"/>
                    <a:pt x="1148" y="1024"/>
                    <a:pt x="1148" y="1024"/>
                  </a:cubicBezTo>
                  <a:cubicBezTo>
                    <a:pt x="1163" y="1024"/>
                    <a:pt x="1175" y="1012"/>
                    <a:pt x="1175" y="997"/>
                  </a:cubicBezTo>
                  <a:cubicBezTo>
                    <a:pt x="1175" y="990"/>
                    <a:pt x="1173" y="984"/>
                    <a:pt x="1170" y="980"/>
                  </a:cubicBezTo>
                  <a:close/>
                  <a:moveTo>
                    <a:pt x="77" y="969"/>
                  </a:moveTo>
                  <a:cubicBezTo>
                    <a:pt x="588" y="83"/>
                    <a:pt x="588" y="83"/>
                    <a:pt x="588" y="83"/>
                  </a:cubicBezTo>
                  <a:cubicBezTo>
                    <a:pt x="1100" y="969"/>
                    <a:pt x="1100" y="969"/>
                    <a:pt x="1100" y="969"/>
                  </a:cubicBezTo>
                  <a:lnTo>
                    <a:pt x="77" y="969"/>
                  </a:lnTo>
                  <a:close/>
                  <a:moveTo>
                    <a:pt x="77" y="969"/>
                  </a:moveTo>
                  <a:cubicBezTo>
                    <a:pt x="77" y="969"/>
                    <a:pt x="77" y="969"/>
                    <a:pt x="77" y="969"/>
                  </a:cubicBez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6"/>
            <p:cNvSpPr>
              <a:spLocks noEditPoints="1"/>
            </p:cNvSpPr>
            <p:nvPr/>
          </p:nvSpPr>
          <p:spPr bwMode="auto">
            <a:xfrm>
              <a:off x="1325" y="795"/>
              <a:ext cx="132" cy="1071"/>
            </a:xfrm>
            <a:custGeom>
              <a:avLst/>
              <a:gdLst>
                <a:gd name="T0" fmla="*/ 0 w 56"/>
                <a:gd name="T1" fmla="*/ 28 h 452"/>
                <a:gd name="T2" fmla="*/ 0 w 56"/>
                <a:gd name="T3" fmla="*/ 424 h 452"/>
                <a:gd name="T4" fmla="*/ 28 w 56"/>
                <a:gd name="T5" fmla="*/ 452 h 452"/>
                <a:gd name="T6" fmla="*/ 56 w 56"/>
                <a:gd name="T7" fmla="*/ 424 h 452"/>
                <a:gd name="T8" fmla="*/ 56 w 56"/>
                <a:gd name="T9" fmla="*/ 28 h 452"/>
                <a:gd name="T10" fmla="*/ 28 w 56"/>
                <a:gd name="T11" fmla="*/ 0 h 452"/>
                <a:gd name="T12" fmla="*/ 0 w 56"/>
                <a:gd name="T13" fmla="*/ 28 h 452"/>
                <a:gd name="T14" fmla="*/ 0 w 56"/>
                <a:gd name="T15" fmla="*/ 28 h 452"/>
                <a:gd name="T16" fmla="*/ 0 w 56"/>
                <a:gd name="T17"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52">
                  <a:moveTo>
                    <a:pt x="0" y="28"/>
                  </a:moveTo>
                  <a:cubicBezTo>
                    <a:pt x="0" y="424"/>
                    <a:pt x="0" y="424"/>
                    <a:pt x="0" y="424"/>
                  </a:cubicBezTo>
                  <a:cubicBezTo>
                    <a:pt x="0" y="439"/>
                    <a:pt x="13" y="452"/>
                    <a:pt x="28" y="452"/>
                  </a:cubicBezTo>
                  <a:cubicBezTo>
                    <a:pt x="43" y="452"/>
                    <a:pt x="56" y="439"/>
                    <a:pt x="56" y="424"/>
                  </a:cubicBezTo>
                  <a:cubicBezTo>
                    <a:pt x="56" y="28"/>
                    <a:pt x="56" y="28"/>
                    <a:pt x="56" y="28"/>
                  </a:cubicBezTo>
                  <a:cubicBezTo>
                    <a:pt x="56" y="12"/>
                    <a:pt x="43" y="0"/>
                    <a:pt x="28" y="0"/>
                  </a:cubicBezTo>
                  <a:cubicBezTo>
                    <a:pt x="13" y="0"/>
                    <a:pt x="0" y="12"/>
                    <a:pt x="0" y="28"/>
                  </a:cubicBezTo>
                  <a:close/>
                  <a:moveTo>
                    <a:pt x="0" y="28"/>
                  </a:moveTo>
                  <a:cubicBezTo>
                    <a:pt x="0" y="28"/>
                    <a:pt x="0" y="28"/>
                    <a:pt x="0" y="28"/>
                  </a:cubicBez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p:cNvSpPr>
              <a:spLocks noEditPoints="1"/>
            </p:cNvSpPr>
            <p:nvPr/>
          </p:nvSpPr>
          <p:spPr bwMode="auto">
            <a:xfrm>
              <a:off x="1311" y="1941"/>
              <a:ext cx="161" cy="164"/>
            </a:xfrm>
            <a:custGeom>
              <a:avLst/>
              <a:gdLst>
                <a:gd name="T0" fmla="*/ 34 w 68"/>
                <a:gd name="T1" fmla="*/ 0 h 69"/>
                <a:gd name="T2" fmla="*/ 0 w 68"/>
                <a:gd name="T3" fmla="*/ 34 h 69"/>
                <a:gd name="T4" fmla="*/ 34 w 68"/>
                <a:gd name="T5" fmla="*/ 69 h 69"/>
                <a:gd name="T6" fmla="*/ 68 w 68"/>
                <a:gd name="T7" fmla="*/ 34 h 69"/>
                <a:gd name="T8" fmla="*/ 34 w 68"/>
                <a:gd name="T9" fmla="*/ 0 h 69"/>
                <a:gd name="T10" fmla="*/ 34 w 68"/>
                <a:gd name="T11" fmla="*/ 0 h 69"/>
                <a:gd name="T12" fmla="*/ 34 w 68"/>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68" h="69">
                  <a:moveTo>
                    <a:pt x="34" y="0"/>
                  </a:moveTo>
                  <a:cubicBezTo>
                    <a:pt x="15" y="0"/>
                    <a:pt x="0" y="15"/>
                    <a:pt x="0" y="34"/>
                  </a:cubicBezTo>
                  <a:cubicBezTo>
                    <a:pt x="0" y="53"/>
                    <a:pt x="15" y="69"/>
                    <a:pt x="34" y="69"/>
                  </a:cubicBezTo>
                  <a:cubicBezTo>
                    <a:pt x="53" y="69"/>
                    <a:pt x="68" y="53"/>
                    <a:pt x="68" y="34"/>
                  </a:cubicBezTo>
                  <a:cubicBezTo>
                    <a:pt x="68" y="15"/>
                    <a:pt x="53" y="0"/>
                    <a:pt x="34" y="0"/>
                  </a:cubicBezTo>
                  <a:close/>
                  <a:moveTo>
                    <a:pt x="34" y="0"/>
                  </a:moveTo>
                  <a:cubicBezTo>
                    <a:pt x="34" y="0"/>
                    <a:pt x="34" y="0"/>
                    <a:pt x="34" y="0"/>
                  </a:cubicBez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Freeform 174"/>
          <p:cNvSpPr>
            <a:spLocks noEditPoints="1"/>
          </p:cNvSpPr>
          <p:nvPr/>
        </p:nvSpPr>
        <p:spPr bwMode="auto">
          <a:xfrm>
            <a:off x="2723496" y="4618544"/>
            <a:ext cx="350757" cy="440758"/>
          </a:xfrm>
          <a:custGeom>
            <a:avLst/>
            <a:gdLst>
              <a:gd name="T0" fmla="*/ 13 w 543"/>
              <a:gd name="T1" fmla="*/ 683 h 683"/>
              <a:gd name="T2" fmla="*/ 0 w 543"/>
              <a:gd name="T3" fmla="*/ 13 h 683"/>
              <a:gd name="T4" fmla="*/ 530 w 543"/>
              <a:gd name="T5" fmla="*/ 0 h 683"/>
              <a:gd name="T6" fmla="*/ 543 w 543"/>
              <a:gd name="T7" fmla="*/ 670 h 683"/>
              <a:gd name="T8" fmla="*/ 26 w 543"/>
              <a:gd name="T9" fmla="*/ 657 h 683"/>
              <a:gd name="T10" fmla="*/ 518 w 543"/>
              <a:gd name="T11" fmla="*/ 26 h 683"/>
              <a:gd name="T12" fmla="*/ 26 w 543"/>
              <a:gd name="T13" fmla="*/ 657 h 683"/>
              <a:gd name="T14" fmla="*/ 392 w 543"/>
              <a:gd name="T15" fmla="*/ 630 h 683"/>
              <a:gd name="T16" fmla="*/ 388 w 543"/>
              <a:gd name="T17" fmla="*/ 612 h 683"/>
              <a:gd name="T18" fmla="*/ 337 w 543"/>
              <a:gd name="T19" fmla="*/ 602 h 683"/>
              <a:gd name="T20" fmla="*/ 352 w 543"/>
              <a:gd name="T21" fmla="*/ 536 h 683"/>
              <a:gd name="T22" fmla="*/ 401 w 543"/>
              <a:gd name="T23" fmla="*/ 395 h 683"/>
              <a:gd name="T24" fmla="*/ 457 w 543"/>
              <a:gd name="T25" fmla="*/ 529 h 683"/>
              <a:gd name="T26" fmla="*/ 477 w 543"/>
              <a:gd name="T27" fmla="*/ 614 h 683"/>
              <a:gd name="T28" fmla="*/ 403 w 543"/>
              <a:gd name="T29" fmla="*/ 633 h 683"/>
              <a:gd name="T30" fmla="*/ 413 w 543"/>
              <a:gd name="T31" fmla="*/ 601 h 683"/>
              <a:gd name="T32" fmla="*/ 450 w 543"/>
              <a:gd name="T33" fmla="*/ 598 h 683"/>
              <a:gd name="T34" fmla="*/ 413 w 543"/>
              <a:gd name="T35" fmla="*/ 552 h 683"/>
              <a:gd name="T36" fmla="*/ 365 w 543"/>
              <a:gd name="T37" fmla="*/ 584 h 683"/>
              <a:gd name="T38" fmla="*/ 388 w 543"/>
              <a:gd name="T39" fmla="*/ 552 h 683"/>
              <a:gd name="T40" fmla="*/ 365 w 543"/>
              <a:gd name="T41" fmla="*/ 584 h 683"/>
              <a:gd name="T42" fmla="*/ 347 w 543"/>
              <a:gd name="T43" fmla="*/ 474 h 683"/>
              <a:gd name="T44" fmla="*/ 454 w 543"/>
              <a:gd name="T45" fmla="*/ 474 h 683"/>
              <a:gd name="T46" fmla="*/ 268 w 543"/>
              <a:gd name="T47" fmla="*/ 604 h 683"/>
              <a:gd name="T48" fmla="*/ 77 w 543"/>
              <a:gd name="T49" fmla="*/ 592 h 683"/>
              <a:gd name="T50" fmla="*/ 268 w 543"/>
              <a:gd name="T51" fmla="*/ 579 h 683"/>
              <a:gd name="T52" fmla="*/ 268 w 543"/>
              <a:gd name="T53" fmla="*/ 604 h 683"/>
              <a:gd name="T54" fmla="*/ 90 w 543"/>
              <a:gd name="T55" fmla="*/ 521 h 683"/>
              <a:gd name="T56" fmla="*/ 90 w 543"/>
              <a:gd name="T57" fmla="*/ 496 h 683"/>
              <a:gd name="T58" fmla="*/ 281 w 543"/>
              <a:gd name="T59" fmla="*/ 508 h 683"/>
              <a:gd name="T60" fmla="*/ 268 w 543"/>
              <a:gd name="T61" fmla="*/ 438 h 683"/>
              <a:gd name="T62" fmla="*/ 77 w 543"/>
              <a:gd name="T63" fmla="*/ 425 h 683"/>
              <a:gd name="T64" fmla="*/ 268 w 543"/>
              <a:gd name="T65" fmla="*/ 412 h 683"/>
              <a:gd name="T66" fmla="*/ 268 w 543"/>
              <a:gd name="T67" fmla="*/ 438 h 683"/>
              <a:gd name="T68" fmla="*/ 90 w 543"/>
              <a:gd name="T69" fmla="*/ 355 h 683"/>
              <a:gd name="T70" fmla="*/ 90 w 543"/>
              <a:gd name="T71" fmla="*/ 329 h 683"/>
              <a:gd name="T72" fmla="*/ 450 w 543"/>
              <a:gd name="T73" fmla="*/ 342 h 683"/>
              <a:gd name="T74" fmla="*/ 437 w 543"/>
              <a:gd name="T75" fmla="*/ 271 h 683"/>
              <a:gd name="T76" fmla="*/ 77 w 543"/>
              <a:gd name="T77" fmla="*/ 259 h 683"/>
              <a:gd name="T78" fmla="*/ 437 w 543"/>
              <a:gd name="T79" fmla="*/ 246 h 683"/>
              <a:gd name="T80" fmla="*/ 437 w 543"/>
              <a:gd name="T81" fmla="*/ 271 h 683"/>
              <a:gd name="T82" fmla="*/ 90 w 543"/>
              <a:gd name="T83" fmla="*/ 188 h 683"/>
              <a:gd name="T84" fmla="*/ 90 w 543"/>
              <a:gd name="T85" fmla="*/ 163 h 683"/>
              <a:gd name="T86" fmla="*/ 450 w 543"/>
              <a:gd name="T87" fmla="*/ 175 h 683"/>
              <a:gd name="T88" fmla="*/ 437 w 543"/>
              <a:gd name="T89" fmla="*/ 105 h 683"/>
              <a:gd name="T90" fmla="*/ 77 w 543"/>
              <a:gd name="T91" fmla="*/ 92 h 683"/>
              <a:gd name="T92" fmla="*/ 437 w 543"/>
              <a:gd name="T93" fmla="*/ 79 h 683"/>
              <a:gd name="T94" fmla="*/ 437 w 543"/>
              <a:gd name="T95" fmla="*/ 105 h 683"/>
              <a:gd name="T96" fmla="*/ 437 w 543"/>
              <a:gd name="T97" fmla="*/ 105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3" h="683">
                <a:moveTo>
                  <a:pt x="530" y="683"/>
                </a:moveTo>
                <a:cubicBezTo>
                  <a:pt x="13" y="683"/>
                  <a:pt x="13" y="683"/>
                  <a:pt x="13" y="683"/>
                </a:cubicBezTo>
                <a:cubicBezTo>
                  <a:pt x="6" y="683"/>
                  <a:pt x="0" y="677"/>
                  <a:pt x="0" y="670"/>
                </a:cubicBezTo>
                <a:cubicBezTo>
                  <a:pt x="0" y="13"/>
                  <a:pt x="0" y="13"/>
                  <a:pt x="0" y="13"/>
                </a:cubicBezTo>
                <a:cubicBezTo>
                  <a:pt x="0" y="6"/>
                  <a:pt x="6" y="0"/>
                  <a:pt x="13" y="0"/>
                </a:cubicBezTo>
                <a:cubicBezTo>
                  <a:pt x="530" y="0"/>
                  <a:pt x="530" y="0"/>
                  <a:pt x="530" y="0"/>
                </a:cubicBezTo>
                <a:cubicBezTo>
                  <a:pt x="538" y="0"/>
                  <a:pt x="543" y="6"/>
                  <a:pt x="543" y="13"/>
                </a:cubicBezTo>
                <a:cubicBezTo>
                  <a:pt x="543" y="670"/>
                  <a:pt x="543" y="670"/>
                  <a:pt x="543" y="670"/>
                </a:cubicBezTo>
                <a:cubicBezTo>
                  <a:pt x="543" y="677"/>
                  <a:pt x="538" y="683"/>
                  <a:pt x="530" y="683"/>
                </a:cubicBezTo>
                <a:close/>
                <a:moveTo>
                  <a:pt x="26" y="657"/>
                </a:moveTo>
                <a:cubicBezTo>
                  <a:pt x="518" y="657"/>
                  <a:pt x="518" y="657"/>
                  <a:pt x="518" y="657"/>
                </a:cubicBezTo>
                <a:cubicBezTo>
                  <a:pt x="518" y="26"/>
                  <a:pt x="518" y="26"/>
                  <a:pt x="518" y="26"/>
                </a:cubicBezTo>
                <a:cubicBezTo>
                  <a:pt x="26" y="26"/>
                  <a:pt x="26" y="26"/>
                  <a:pt x="26" y="26"/>
                </a:cubicBezTo>
                <a:lnTo>
                  <a:pt x="26" y="657"/>
                </a:lnTo>
                <a:close/>
                <a:moveTo>
                  <a:pt x="401" y="633"/>
                </a:moveTo>
                <a:cubicBezTo>
                  <a:pt x="398" y="633"/>
                  <a:pt x="395" y="632"/>
                  <a:pt x="392" y="630"/>
                </a:cubicBezTo>
                <a:cubicBezTo>
                  <a:pt x="389" y="628"/>
                  <a:pt x="388" y="624"/>
                  <a:pt x="388" y="620"/>
                </a:cubicBezTo>
                <a:cubicBezTo>
                  <a:pt x="388" y="612"/>
                  <a:pt x="388" y="612"/>
                  <a:pt x="388" y="612"/>
                </a:cubicBezTo>
                <a:cubicBezTo>
                  <a:pt x="347" y="607"/>
                  <a:pt x="347" y="607"/>
                  <a:pt x="347" y="607"/>
                </a:cubicBezTo>
                <a:cubicBezTo>
                  <a:pt x="343" y="607"/>
                  <a:pt x="339" y="605"/>
                  <a:pt x="337" y="602"/>
                </a:cubicBezTo>
                <a:cubicBezTo>
                  <a:pt x="335" y="599"/>
                  <a:pt x="335" y="595"/>
                  <a:pt x="336" y="591"/>
                </a:cubicBezTo>
                <a:cubicBezTo>
                  <a:pt x="352" y="536"/>
                  <a:pt x="352" y="536"/>
                  <a:pt x="352" y="536"/>
                </a:cubicBezTo>
                <a:cubicBezTo>
                  <a:pt x="333" y="522"/>
                  <a:pt x="322" y="499"/>
                  <a:pt x="322" y="474"/>
                </a:cubicBezTo>
                <a:cubicBezTo>
                  <a:pt x="322" y="431"/>
                  <a:pt x="357" y="395"/>
                  <a:pt x="401" y="395"/>
                </a:cubicBezTo>
                <a:cubicBezTo>
                  <a:pt x="444" y="395"/>
                  <a:pt x="479" y="431"/>
                  <a:pt x="479" y="474"/>
                </a:cubicBezTo>
                <a:cubicBezTo>
                  <a:pt x="479" y="496"/>
                  <a:pt x="471" y="515"/>
                  <a:pt x="457" y="529"/>
                </a:cubicBezTo>
                <a:cubicBezTo>
                  <a:pt x="478" y="604"/>
                  <a:pt x="478" y="604"/>
                  <a:pt x="478" y="604"/>
                </a:cubicBezTo>
                <a:cubicBezTo>
                  <a:pt x="479" y="608"/>
                  <a:pt x="478" y="611"/>
                  <a:pt x="477" y="614"/>
                </a:cubicBezTo>
                <a:cubicBezTo>
                  <a:pt x="475" y="617"/>
                  <a:pt x="472" y="619"/>
                  <a:pt x="468" y="620"/>
                </a:cubicBezTo>
                <a:cubicBezTo>
                  <a:pt x="403" y="633"/>
                  <a:pt x="403" y="633"/>
                  <a:pt x="403" y="633"/>
                </a:cubicBezTo>
                <a:cubicBezTo>
                  <a:pt x="402" y="633"/>
                  <a:pt x="401" y="633"/>
                  <a:pt x="401" y="633"/>
                </a:cubicBezTo>
                <a:close/>
                <a:moveTo>
                  <a:pt x="413" y="601"/>
                </a:moveTo>
                <a:cubicBezTo>
                  <a:pt x="413" y="605"/>
                  <a:pt x="413" y="605"/>
                  <a:pt x="413" y="605"/>
                </a:cubicBezTo>
                <a:cubicBezTo>
                  <a:pt x="450" y="598"/>
                  <a:pt x="450" y="598"/>
                  <a:pt x="450" y="598"/>
                </a:cubicBezTo>
                <a:cubicBezTo>
                  <a:pt x="435" y="545"/>
                  <a:pt x="435" y="545"/>
                  <a:pt x="435" y="545"/>
                </a:cubicBezTo>
                <a:cubicBezTo>
                  <a:pt x="428" y="549"/>
                  <a:pt x="421" y="551"/>
                  <a:pt x="413" y="552"/>
                </a:cubicBezTo>
                <a:lnTo>
                  <a:pt x="413" y="601"/>
                </a:lnTo>
                <a:close/>
                <a:moveTo>
                  <a:pt x="365" y="584"/>
                </a:moveTo>
                <a:cubicBezTo>
                  <a:pt x="388" y="587"/>
                  <a:pt x="388" y="587"/>
                  <a:pt x="388" y="587"/>
                </a:cubicBezTo>
                <a:cubicBezTo>
                  <a:pt x="388" y="552"/>
                  <a:pt x="388" y="552"/>
                  <a:pt x="388" y="552"/>
                </a:cubicBezTo>
                <a:cubicBezTo>
                  <a:pt x="383" y="551"/>
                  <a:pt x="379" y="550"/>
                  <a:pt x="375" y="549"/>
                </a:cubicBezTo>
                <a:lnTo>
                  <a:pt x="365" y="584"/>
                </a:lnTo>
                <a:close/>
                <a:moveTo>
                  <a:pt x="401" y="421"/>
                </a:moveTo>
                <a:cubicBezTo>
                  <a:pt x="371" y="421"/>
                  <a:pt x="347" y="445"/>
                  <a:pt x="347" y="474"/>
                </a:cubicBezTo>
                <a:cubicBezTo>
                  <a:pt x="347" y="504"/>
                  <a:pt x="371" y="528"/>
                  <a:pt x="401" y="528"/>
                </a:cubicBezTo>
                <a:cubicBezTo>
                  <a:pt x="430" y="528"/>
                  <a:pt x="454" y="504"/>
                  <a:pt x="454" y="474"/>
                </a:cubicBezTo>
                <a:cubicBezTo>
                  <a:pt x="454" y="445"/>
                  <a:pt x="430" y="421"/>
                  <a:pt x="401" y="421"/>
                </a:cubicBezTo>
                <a:close/>
                <a:moveTo>
                  <a:pt x="268" y="604"/>
                </a:moveTo>
                <a:cubicBezTo>
                  <a:pt x="90" y="604"/>
                  <a:pt x="90" y="604"/>
                  <a:pt x="90" y="604"/>
                </a:cubicBezTo>
                <a:cubicBezTo>
                  <a:pt x="83" y="604"/>
                  <a:pt x="77" y="599"/>
                  <a:pt x="77" y="592"/>
                </a:cubicBezTo>
                <a:cubicBezTo>
                  <a:pt x="77" y="584"/>
                  <a:pt x="83" y="579"/>
                  <a:pt x="90" y="579"/>
                </a:cubicBezTo>
                <a:cubicBezTo>
                  <a:pt x="268" y="579"/>
                  <a:pt x="268" y="579"/>
                  <a:pt x="268" y="579"/>
                </a:cubicBezTo>
                <a:cubicBezTo>
                  <a:pt x="275" y="579"/>
                  <a:pt x="281" y="584"/>
                  <a:pt x="281" y="592"/>
                </a:cubicBezTo>
                <a:cubicBezTo>
                  <a:pt x="281" y="599"/>
                  <a:pt x="275" y="604"/>
                  <a:pt x="268" y="604"/>
                </a:cubicBezTo>
                <a:close/>
                <a:moveTo>
                  <a:pt x="268" y="521"/>
                </a:moveTo>
                <a:cubicBezTo>
                  <a:pt x="90" y="521"/>
                  <a:pt x="90" y="521"/>
                  <a:pt x="90" y="521"/>
                </a:cubicBezTo>
                <a:cubicBezTo>
                  <a:pt x="83" y="521"/>
                  <a:pt x="77" y="515"/>
                  <a:pt x="77" y="508"/>
                </a:cubicBezTo>
                <a:cubicBezTo>
                  <a:pt x="77" y="501"/>
                  <a:pt x="83" y="496"/>
                  <a:pt x="90" y="496"/>
                </a:cubicBezTo>
                <a:cubicBezTo>
                  <a:pt x="268" y="496"/>
                  <a:pt x="268" y="496"/>
                  <a:pt x="268" y="496"/>
                </a:cubicBezTo>
                <a:cubicBezTo>
                  <a:pt x="275" y="496"/>
                  <a:pt x="281" y="501"/>
                  <a:pt x="281" y="508"/>
                </a:cubicBezTo>
                <a:cubicBezTo>
                  <a:pt x="281" y="515"/>
                  <a:pt x="275" y="521"/>
                  <a:pt x="268" y="521"/>
                </a:cubicBezTo>
                <a:close/>
                <a:moveTo>
                  <a:pt x="268" y="438"/>
                </a:moveTo>
                <a:cubicBezTo>
                  <a:pt x="90" y="438"/>
                  <a:pt x="90" y="438"/>
                  <a:pt x="90" y="438"/>
                </a:cubicBezTo>
                <a:cubicBezTo>
                  <a:pt x="83" y="438"/>
                  <a:pt x="77" y="432"/>
                  <a:pt x="77" y="425"/>
                </a:cubicBezTo>
                <a:cubicBezTo>
                  <a:pt x="77" y="418"/>
                  <a:pt x="83" y="412"/>
                  <a:pt x="90" y="412"/>
                </a:cubicBezTo>
                <a:cubicBezTo>
                  <a:pt x="268" y="412"/>
                  <a:pt x="268" y="412"/>
                  <a:pt x="268" y="412"/>
                </a:cubicBezTo>
                <a:cubicBezTo>
                  <a:pt x="275" y="412"/>
                  <a:pt x="281" y="418"/>
                  <a:pt x="281" y="425"/>
                </a:cubicBezTo>
                <a:cubicBezTo>
                  <a:pt x="281" y="432"/>
                  <a:pt x="275" y="438"/>
                  <a:pt x="268" y="438"/>
                </a:cubicBezTo>
                <a:close/>
                <a:moveTo>
                  <a:pt x="437" y="355"/>
                </a:moveTo>
                <a:cubicBezTo>
                  <a:pt x="90" y="355"/>
                  <a:pt x="90" y="355"/>
                  <a:pt x="90" y="355"/>
                </a:cubicBezTo>
                <a:cubicBezTo>
                  <a:pt x="83" y="355"/>
                  <a:pt x="77" y="349"/>
                  <a:pt x="77" y="342"/>
                </a:cubicBezTo>
                <a:cubicBezTo>
                  <a:pt x="77" y="335"/>
                  <a:pt x="83" y="329"/>
                  <a:pt x="90" y="329"/>
                </a:cubicBezTo>
                <a:cubicBezTo>
                  <a:pt x="437" y="329"/>
                  <a:pt x="437" y="329"/>
                  <a:pt x="437" y="329"/>
                </a:cubicBezTo>
                <a:cubicBezTo>
                  <a:pt x="445" y="329"/>
                  <a:pt x="450" y="335"/>
                  <a:pt x="450" y="342"/>
                </a:cubicBezTo>
                <a:cubicBezTo>
                  <a:pt x="450" y="349"/>
                  <a:pt x="445" y="355"/>
                  <a:pt x="437" y="355"/>
                </a:cubicBezTo>
                <a:close/>
                <a:moveTo>
                  <a:pt x="437" y="271"/>
                </a:moveTo>
                <a:cubicBezTo>
                  <a:pt x="90" y="271"/>
                  <a:pt x="90" y="271"/>
                  <a:pt x="90" y="271"/>
                </a:cubicBezTo>
                <a:cubicBezTo>
                  <a:pt x="83" y="271"/>
                  <a:pt x="77" y="266"/>
                  <a:pt x="77" y="259"/>
                </a:cubicBezTo>
                <a:cubicBezTo>
                  <a:pt x="77" y="252"/>
                  <a:pt x="83" y="246"/>
                  <a:pt x="90" y="246"/>
                </a:cubicBezTo>
                <a:cubicBezTo>
                  <a:pt x="437" y="246"/>
                  <a:pt x="437" y="246"/>
                  <a:pt x="437" y="246"/>
                </a:cubicBezTo>
                <a:cubicBezTo>
                  <a:pt x="445" y="246"/>
                  <a:pt x="450" y="252"/>
                  <a:pt x="450" y="259"/>
                </a:cubicBezTo>
                <a:cubicBezTo>
                  <a:pt x="450" y="266"/>
                  <a:pt x="445" y="271"/>
                  <a:pt x="437" y="271"/>
                </a:cubicBezTo>
                <a:close/>
                <a:moveTo>
                  <a:pt x="437" y="188"/>
                </a:moveTo>
                <a:cubicBezTo>
                  <a:pt x="90" y="188"/>
                  <a:pt x="90" y="188"/>
                  <a:pt x="90" y="188"/>
                </a:cubicBezTo>
                <a:cubicBezTo>
                  <a:pt x="83" y="188"/>
                  <a:pt x="77" y="182"/>
                  <a:pt x="77" y="175"/>
                </a:cubicBezTo>
                <a:cubicBezTo>
                  <a:pt x="77" y="168"/>
                  <a:pt x="83" y="163"/>
                  <a:pt x="90" y="163"/>
                </a:cubicBezTo>
                <a:cubicBezTo>
                  <a:pt x="437" y="163"/>
                  <a:pt x="437" y="163"/>
                  <a:pt x="437" y="163"/>
                </a:cubicBezTo>
                <a:cubicBezTo>
                  <a:pt x="445" y="163"/>
                  <a:pt x="450" y="168"/>
                  <a:pt x="450" y="175"/>
                </a:cubicBezTo>
                <a:cubicBezTo>
                  <a:pt x="450" y="182"/>
                  <a:pt x="445" y="188"/>
                  <a:pt x="437" y="188"/>
                </a:cubicBezTo>
                <a:close/>
                <a:moveTo>
                  <a:pt x="437" y="105"/>
                </a:moveTo>
                <a:cubicBezTo>
                  <a:pt x="90" y="105"/>
                  <a:pt x="90" y="105"/>
                  <a:pt x="90" y="105"/>
                </a:cubicBezTo>
                <a:cubicBezTo>
                  <a:pt x="83" y="105"/>
                  <a:pt x="77" y="99"/>
                  <a:pt x="77" y="92"/>
                </a:cubicBezTo>
                <a:cubicBezTo>
                  <a:pt x="77" y="85"/>
                  <a:pt x="83" y="79"/>
                  <a:pt x="90" y="79"/>
                </a:cubicBezTo>
                <a:cubicBezTo>
                  <a:pt x="437" y="79"/>
                  <a:pt x="437" y="79"/>
                  <a:pt x="437" y="79"/>
                </a:cubicBezTo>
                <a:cubicBezTo>
                  <a:pt x="445" y="79"/>
                  <a:pt x="450" y="85"/>
                  <a:pt x="450" y="92"/>
                </a:cubicBezTo>
                <a:cubicBezTo>
                  <a:pt x="450" y="99"/>
                  <a:pt x="445" y="105"/>
                  <a:pt x="437" y="105"/>
                </a:cubicBezTo>
                <a:close/>
                <a:moveTo>
                  <a:pt x="437" y="105"/>
                </a:moveTo>
                <a:cubicBezTo>
                  <a:pt x="437" y="105"/>
                  <a:pt x="437" y="105"/>
                  <a:pt x="437" y="105"/>
                </a:cubicBezTo>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78"/>
          <p:cNvSpPr>
            <a:spLocks noEditPoints="1"/>
          </p:cNvSpPr>
          <p:nvPr/>
        </p:nvSpPr>
        <p:spPr bwMode="auto">
          <a:xfrm>
            <a:off x="2729767" y="3441348"/>
            <a:ext cx="338138" cy="525463"/>
          </a:xfrm>
          <a:custGeom>
            <a:avLst/>
            <a:gdLst>
              <a:gd name="T0" fmla="*/ 23 w 46"/>
              <a:gd name="T1" fmla="*/ 0 h 73"/>
              <a:gd name="T2" fmla="*/ 0 w 46"/>
              <a:gd name="T3" fmla="*/ 22 h 73"/>
              <a:gd name="T4" fmla="*/ 23 w 46"/>
              <a:gd name="T5" fmla="*/ 73 h 73"/>
              <a:gd name="T6" fmla="*/ 46 w 46"/>
              <a:gd name="T7" fmla="*/ 22 h 73"/>
              <a:gd name="T8" fmla="*/ 23 w 46"/>
              <a:gd name="T9" fmla="*/ 0 h 73"/>
              <a:gd name="T10" fmla="*/ 23 w 46"/>
              <a:gd name="T11" fmla="*/ 35 h 73"/>
              <a:gd name="T12" fmla="*/ 10 w 46"/>
              <a:gd name="T13" fmla="*/ 23 h 73"/>
              <a:gd name="T14" fmla="*/ 23 w 46"/>
              <a:gd name="T15" fmla="*/ 10 h 73"/>
              <a:gd name="T16" fmla="*/ 35 w 46"/>
              <a:gd name="T17" fmla="*/ 23 h 73"/>
              <a:gd name="T18" fmla="*/ 23 w 46"/>
              <a:gd name="T19"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73">
                <a:moveTo>
                  <a:pt x="23" y="0"/>
                </a:moveTo>
                <a:cubicBezTo>
                  <a:pt x="10" y="0"/>
                  <a:pt x="0" y="10"/>
                  <a:pt x="0" y="22"/>
                </a:cubicBezTo>
                <a:cubicBezTo>
                  <a:pt x="0" y="44"/>
                  <a:pt x="23" y="73"/>
                  <a:pt x="23" y="73"/>
                </a:cubicBezTo>
                <a:cubicBezTo>
                  <a:pt x="23" y="73"/>
                  <a:pt x="46" y="44"/>
                  <a:pt x="46" y="22"/>
                </a:cubicBezTo>
                <a:cubicBezTo>
                  <a:pt x="46" y="10"/>
                  <a:pt x="35" y="0"/>
                  <a:pt x="23" y="0"/>
                </a:cubicBezTo>
                <a:close/>
                <a:moveTo>
                  <a:pt x="23" y="35"/>
                </a:moveTo>
                <a:cubicBezTo>
                  <a:pt x="16" y="35"/>
                  <a:pt x="10" y="30"/>
                  <a:pt x="10" y="23"/>
                </a:cubicBezTo>
                <a:cubicBezTo>
                  <a:pt x="10" y="16"/>
                  <a:pt x="16" y="10"/>
                  <a:pt x="23" y="10"/>
                </a:cubicBezTo>
                <a:cubicBezTo>
                  <a:pt x="30" y="10"/>
                  <a:pt x="35" y="16"/>
                  <a:pt x="35" y="23"/>
                </a:cubicBezTo>
                <a:cubicBezTo>
                  <a:pt x="35" y="30"/>
                  <a:pt x="30" y="35"/>
                  <a:pt x="23" y="35"/>
                </a:cubicBez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 name="Group 29"/>
          <p:cNvGrpSpPr>
            <a:grpSpLocks noChangeAspect="1"/>
          </p:cNvGrpSpPr>
          <p:nvPr/>
        </p:nvGrpSpPr>
        <p:grpSpPr bwMode="auto">
          <a:xfrm>
            <a:off x="2688929" y="1514142"/>
            <a:ext cx="396565" cy="504802"/>
            <a:chOff x="2630" y="863"/>
            <a:chExt cx="436" cy="555"/>
          </a:xfrm>
        </p:grpSpPr>
        <p:sp>
          <p:nvSpPr>
            <p:cNvPr id="18" name="Freeform 30"/>
            <p:cNvSpPr>
              <a:spLocks noEditPoints="1"/>
            </p:cNvSpPr>
            <p:nvPr/>
          </p:nvSpPr>
          <p:spPr bwMode="auto">
            <a:xfrm>
              <a:off x="2630" y="863"/>
              <a:ext cx="436" cy="555"/>
            </a:xfrm>
            <a:custGeom>
              <a:avLst/>
              <a:gdLst>
                <a:gd name="T0" fmla="*/ 182 w 182"/>
                <a:gd name="T1" fmla="*/ 98 h 232"/>
                <a:gd name="T2" fmla="*/ 91 w 182"/>
                <a:gd name="T3" fmla="*/ 0 h 232"/>
                <a:gd name="T4" fmla="*/ 0 w 182"/>
                <a:gd name="T5" fmla="*/ 97 h 232"/>
                <a:gd name="T6" fmla="*/ 0 w 182"/>
                <a:gd name="T7" fmla="*/ 98 h 232"/>
                <a:gd name="T8" fmla="*/ 0 w 182"/>
                <a:gd name="T9" fmla="*/ 213 h 232"/>
                <a:gd name="T10" fmla="*/ 20 w 182"/>
                <a:gd name="T11" fmla="*/ 232 h 232"/>
                <a:gd name="T12" fmla="*/ 162 w 182"/>
                <a:gd name="T13" fmla="*/ 232 h 232"/>
                <a:gd name="T14" fmla="*/ 182 w 182"/>
                <a:gd name="T15" fmla="*/ 213 h 232"/>
                <a:gd name="T16" fmla="*/ 182 w 182"/>
                <a:gd name="T17" fmla="*/ 98 h 232"/>
                <a:gd name="T18" fmla="*/ 182 w 182"/>
                <a:gd name="T19" fmla="*/ 98 h 232"/>
                <a:gd name="T20" fmla="*/ 24 w 182"/>
                <a:gd name="T21" fmla="*/ 92 h 232"/>
                <a:gd name="T22" fmla="*/ 91 w 182"/>
                <a:gd name="T23" fmla="*/ 24 h 232"/>
                <a:gd name="T24" fmla="*/ 158 w 182"/>
                <a:gd name="T25" fmla="*/ 92 h 232"/>
                <a:gd name="T26" fmla="*/ 24 w 182"/>
                <a:gd name="T27" fmla="*/ 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32">
                  <a:moveTo>
                    <a:pt x="182" y="98"/>
                  </a:moveTo>
                  <a:cubicBezTo>
                    <a:pt x="182" y="47"/>
                    <a:pt x="141" y="0"/>
                    <a:pt x="91" y="0"/>
                  </a:cubicBezTo>
                  <a:cubicBezTo>
                    <a:pt x="41" y="0"/>
                    <a:pt x="1" y="46"/>
                    <a:pt x="0" y="97"/>
                  </a:cubicBezTo>
                  <a:cubicBezTo>
                    <a:pt x="0" y="98"/>
                    <a:pt x="0" y="98"/>
                    <a:pt x="0" y="98"/>
                  </a:cubicBezTo>
                  <a:cubicBezTo>
                    <a:pt x="0" y="213"/>
                    <a:pt x="0" y="213"/>
                    <a:pt x="0" y="213"/>
                  </a:cubicBezTo>
                  <a:cubicBezTo>
                    <a:pt x="0" y="224"/>
                    <a:pt x="9" y="232"/>
                    <a:pt x="20" y="232"/>
                  </a:cubicBezTo>
                  <a:cubicBezTo>
                    <a:pt x="162" y="232"/>
                    <a:pt x="162" y="232"/>
                    <a:pt x="162" y="232"/>
                  </a:cubicBezTo>
                  <a:cubicBezTo>
                    <a:pt x="173" y="232"/>
                    <a:pt x="182" y="224"/>
                    <a:pt x="182" y="213"/>
                  </a:cubicBezTo>
                  <a:cubicBezTo>
                    <a:pt x="182" y="98"/>
                    <a:pt x="182" y="98"/>
                    <a:pt x="182" y="98"/>
                  </a:cubicBezTo>
                  <a:cubicBezTo>
                    <a:pt x="182" y="98"/>
                    <a:pt x="182" y="98"/>
                    <a:pt x="182" y="98"/>
                  </a:cubicBezTo>
                  <a:close/>
                  <a:moveTo>
                    <a:pt x="24" y="92"/>
                  </a:moveTo>
                  <a:cubicBezTo>
                    <a:pt x="27" y="57"/>
                    <a:pt x="56" y="24"/>
                    <a:pt x="91" y="24"/>
                  </a:cubicBezTo>
                  <a:cubicBezTo>
                    <a:pt x="126" y="24"/>
                    <a:pt x="155" y="57"/>
                    <a:pt x="158" y="92"/>
                  </a:cubicBezTo>
                  <a:cubicBezTo>
                    <a:pt x="123" y="89"/>
                    <a:pt x="59" y="89"/>
                    <a:pt x="24" y="92"/>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31"/>
            <p:cNvSpPr>
              <a:spLocks/>
            </p:cNvSpPr>
            <p:nvPr/>
          </p:nvSpPr>
          <p:spPr bwMode="auto">
            <a:xfrm>
              <a:off x="2800" y="1160"/>
              <a:ext cx="98" cy="155"/>
            </a:xfrm>
            <a:custGeom>
              <a:avLst/>
              <a:gdLst>
                <a:gd name="T0" fmla="*/ 41 w 41"/>
                <a:gd name="T1" fmla="*/ 21 h 65"/>
                <a:gd name="T2" fmla="*/ 21 w 41"/>
                <a:gd name="T3" fmla="*/ 0 h 65"/>
                <a:gd name="T4" fmla="*/ 0 w 41"/>
                <a:gd name="T5" fmla="*/ 21 h 65"/>
                <a:gd name="T6" fmla="*/ 13 w 41"/>
                <a:gd name="T7" fmla="*/ 39 h 65"/>
                <a:gd name="T8" fmla="*/ 13 w 41"/>
                <a:gd name="T9" fmla="*/ 58 h 65"/>
                <a:gd name="T10" fmla="*/ 20 w 41"/>
                <a:gd name="T11" fmla="*/ 65 h 65"/>
                <a:gd name="T12" fmla="*/ 28 w 41"/>
                <a:gd name="T13" fmla="*/ 58 h 65"/>
                <a:gd name="T14" fmla="*/ 28 w 41"/>
                <a:gd name="T15" fmla="*/ 40 h 65"/>
                <a:gd name="T16" fmla="*/ 41 w 41"/>
                <a:gd name="T17"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5">
                  <a:moveTo>
                    <a:pt x="41" y="21"/>
                  </a:moveTo>
                  <a:cubicBezTo>
                    <a:pt x="41" y="9"/>
                    <a:pt x="32" y="0"/>
                    <a:pt x="21" y="0"/>
                  </a:cubicBezTo>
                  <a:cubicBezTo>
                    <a:pt x="10" y="0"/>
                    <a:pt x="0" y="9"/>
                    <a:pt x="0" y="21"/>
                  </a:cubicBezTo>
                  <a:cubicBezTo>
                    <a:pt x="0" y="29"/>
                    <a:pt x="6" y="36"/>
                    <a:pt x="13" y="39"/>
                  </a:cubicBezTo>
                  <a:cubicBezTo>
                    <a:pt x="13" y="58"/>
                    <a:pt x="13" y="58"/>
                    <a:pt x="13" y="58"/>
                  </a:cubicBezTo>
                  <a:cubicBezTo>
                    <a:pt x="13" y="62"/>
                    <a:pt x="16" y="65"/>
                    <a:pt x="20" y="65"/>
                  </a:cubicBezTo>
                  <a:cubicBezTo>
                    <a:pt x="24" y="65"/>
                    <a:pt x="28" y="62"/>
                    <a:pt x="28" y="58"/>
                  </a:cubicBezTo>
                  <a:cubicBezTo>
                    <a:pt x="28" y="40"/>
                    <a:pt x="28" y="40"/>
                    <a:pt x="28" y="40"/>
                  </a:cubicBezTo>
                  <a:cubicBezTo>
                    <a:pt x="35" y="37"/>
                    <a:pt x="41" y="29"/>
                    <a:pt x="41" y="21"/>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8889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44444E-6 L -0.00065 -0.0845 " pathEditMode="relative" rAng="0" ptsTypes="AA">
                                      <p:cBhvr>
                                        <p:cTn id="6" dur="2000" fill="hold"/>
                                        <p:tgtEl>
                                          <p:spTgt spid="3"/>
                                        </p:tgtEl>
                                        <p:attrNameLst>
                                          <p:attrName>ppt_x</p:attrName>
                                          <p:attrName>ppt_y</p:attrName>
                                        </p:attrNameLst>
                                      </p:cBhvr>
                                      <p:rCtr x="-39" y="-4236"/>
                                    </p:animMotion>
                                  </p:childTnLst>
                                </p:cTn>
                              </p:par>
                              <p:par>
                                <p:cTn id="7" presetID="42" presetClass="path" presetSubtype="0" accel="50000" decel="50000" fill="hold" nodeType="withEffect">
                                  <p:stCondLst>
                                    <p:cond delay="0"/>
                                  </p:stCondLst>
                                  <p:childTnLst>
                                    <p:animMotion origin="layout" path="M 6.25E-7 2.22222E-6 L 6.25E-7 -0.06065 " pathEditMode="relative" rAng="0" ptsTypes="AA">
                                      <p:cBhvr>
                                        <p:cTn id="8" dur="2000" fill="hold"/>
                                        <p:tgtEl>
                                          <p:spTgt spid="4"/>
                                        </p:tgtEl>
                                        <p:attrNameLst>
                                          <p:attrName>ppt_x</p:attrName>
                                          <p:attrName>ppt_y</p:attrName>
                                        </p:attrNameLst>
                                      </p:cBhvr>
                                      <p:rCtr x="0" y="-3032"/>
                                    </p:animMotion>
                                  </p:childTnLst>
                                </p:cTn>
                              </p:par>
                              <p:par>
                                <p:cTn id="9" presetID="2" presetClass="entr" presetSubtype="1" decel="100000"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1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50" fill="hold"/>
                                        <p:tgtEl>
                                          <p:spTgt spid="6"/>
                                        </p:tgtEl>
                                        <p:attrNameLst>
                                          <p:attrName>ppt_x</p:attrName>
                                        </p:attrNameLst>
                                      </p:cBhvr>
                                      <p:tavLst>
                                        <p:tav tm="0">
                                          <p:val>
                                            <p:strVal val="#ppt_x"/>
                                          </p:val>
                                        </p:tav>
                                        <p:tav tm="100000">
                                          <p:val>
                                            <p:strVal val="#ppt_x"/>
                                          </p:val>
                                        </p:tav>
                                      </p:tavLst>
                                    </p:anim>
                                    <p:anim calcmode="lin" valueType="num">
                                      <p:cBhvr additive="base">
                                        <p:cTn id="16" dur="25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2" decel="100000" fill="hold" nodeType="withEffect">
                                  <p:stCondLst>
                                    <p:cond delay="14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5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16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17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18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19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200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210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63" y="0"/>
            <a:ext cx="14414501" cy="8648700"/>
          </a:xfrm>
          <a:prstGeom prst="rect">
            <a:avLst/>
          </a:prstGeom>
        </p:spPr>
      </p:pic>
      <p:sp>
        <p:nvSpPr>
          <p:cNvPr id="5" name="Rectangle 4"/>
          <p:cNvSpPr/>
          <p:nvPr/>
        </p:nvSpPr>
        <p:spPr>
          <a:xfrm>
            <a:off x="-87832" y="-39843"/>
            <a:ext cx="12220377" cy="6937685"/>
          </a:xfrm>
          <a:prstGeom prst="rect">
            <a:avLst/>
          </a:prstGeom>
          <a:solidFill>
            <a:srgbClr val="7030A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l="6031" t="67200" r="2690" b="-82775"/>
          <a:stretch/>
        </p:blipFill>
        <p:spPr>
          <a:xfrm>
            <a:off x="14514" y="6017342"/>
            <a:ext cx="12308115" cy="9350476"/>
          </a:xfrm>
          <a:prstGeom prst="ellipse">
            <a:avLst/>
          </a:prstGeom>
          <a:effectLst>
            <a:outerShdw blurRad="63500" sx="102000" sy="102000" algn="ctr" rotWithShape="0">
              <a:prstClr val="black">
                <a:alpha val="10000"/>
              </a:prstClr>
            </a:outerShdw>
          </a:effectLst>
        </p:spPr>
      </p:pic>
      <p:sp>
        <p:nvSpPr>
          <p:cNvPr id="6" name="ZoneTexte 5"/>
          <p:cNvSpPr txBox="1"/>
          <p:nvPr/>
        </p:nvSpPr>
        <p:spPr>
          <a:xfrm>
            <a:off x="1102233" y="318699"/>
            <a:ext cx="77308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Le droit</a:t>
            </a:r>
            <a:r>
              <a:rPr kumimoji="0" lang="fr-FR" sz="36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souple</a:t>
            </a:r>
            <a:endParaRPr kumimoji="0" lang="fr-FR" sz="36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7" name="Rectangle 6"/>
          <p:cNvSpPr/>
          <p:nvPr/>
        </p:nvSpPr>
        <p:spPr>
          <a:xfrm>
            <a:off x="2951163" y="1600337"/>
            <a:ext cx="8020050" cy="369332"/>
          </a:xfrm>
          <a:prstGeom prst="rect">
            <a:avLst/>
          </a:prstGeom>
        </p:spPr>
        <p:txBody>
          <a:bodyPr wrap="square">
            <a:spAutoFit/>
          </a:bodyPr>
          <a:lstStyle/>
          <a:p>
            <a:pPr marL="466371" marR="0" lvl="1" indent="0" algn="l" defTabSz="914400" rtl="0" eaLnBrk="1" fontAlgn="auto" latinLnBrk="0" hangingPunct="1">
              <a:lnSpc>
                <a:spcPct val="90000"/>
              </a:lnSpc>
              <a:spcBef>
                <a:spcPts val="0"/>
              </a:spcBef>
              <a:spcAft>
                <a:spcPts val="60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Les standards</a:t>
            </a:r>
          </a:p>
        </p:txBody>
      </p:sp>
      <p:sp>
        <p:nvSpPr>
          <p:cNvPr id="8" name="Rectangle 7"/>
          <p:cNvSpPr/>
          <p:nvPr/>
        </p:nvSpPr>
        <p:spPr>
          <a:xfrm>
            <a:off x="2951163" y="2488715"/>
            <a:ext cx="8020050" cy="369332"/>
          </a:xfrm>
          <a:prstGeom prst="rect">
            <a:avLst/>
          </a:prstGeom>
        </p:spPr>
        <p:txBody>
          <a:bodyPr wrap="square">
            <a:spAutoFit/>
          </a:bodyPr>
          <a:lstStyle/>
          <a:p>
            <a:pPr marL="466371" marR="0" lvl="1" indent="0" algn="l" defTabSz="914400" rtl="0" eaLnBrk="1" fontAlgn="auto" latinLnBrk="0" hangingPunct="1">
              <a:lnSpc>
                <a:spcPct val="90000"/>
              </a:lnSpc>
              <a:spcBef>
                <a:spcPts val="0"/>
              </a:spcBef>
              <a:spcAft>
                <a:spcPts val="60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PIMS</a:t>
            </a:r>
          </a:p>
        </p:txBody>
      </p:sp>
      <p:sp>
        <p:nvSpPr>
          <p:cNvPr id="9" name="Rectangle 8"/>
          <p:cNvSpPr/>
          <p:nvPr/>
        </p:nvSpPr>
        <p:spPr>
          <a:xfrm>
            <a:off x="2951163" y="3329468"/>
            <a:ext cx="8020050" cy="2139047"/>
          </a:xfrm>
          <a:prstGeom prst="rect">
            <a:avLst/>
          </a:prstGeom>
        </p:spPr>
        <p:txBody>
          <a:bodyPr wrap="square">
            <a:spAutoFit/>
          </a:bodyPr>
          <a:lstStyle/>
          <a:p>
            <a:pPr marL="466371" marR="0" lvl="1" indent="0" algn="l" defTabSz="914400" rtl="0" eaLnBrk="1" fontAlgn="auto" latinLnBrk="0" hangingPunct="1">
              <a:lnSpc>
                <a:spcPct val="90000"/>
              </a:lnSpc>
              <a:spcBef>
                <a:spcPts val="0"/>
              </a:spcBef>
              <a:spcAft>
                <a:spcPts val="600"/>
              </a:spcAft>
              <a:buClrTx/>
              <a:buSzTx/>
              <a:buFontTx/>
              <a:buNone/>
              <a:tabLst/>
              <a:defRPr/>
            </a:pPr>
            <a:endPar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a:p>
            <a:pPr marL="466371" marR="0" lvl="1" indent="0" algn="l" defTabSz="914400" rtl="0" eaLnBrk="1" fontAlgn="auto" latinLnBrk="0" hangingPunct="1">
              <a:lnSpc>
                <a:spcPct val="90000"/>
              </a:lnSpc>
              <a:spcBef>
                <a:spcPts val="0"/>
              </a:spcBef>
              <a:spcAft>
                <a:spcPts val="60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Quelques</a:t>
            </a:r>
            <a:r>
              <a:rPr kumimoji="0" lang="fr-FR" sz="20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propositions :</a:t>
            </a:r>
          </a:p>
          <a:p>
            <a:pPr marL="466371" marR="0" lvl="1" indent="0" algn="l" defTabSz="914400" rtl="0" eaLnBrk="1" fontAlgn="auto" latinLnBrk="0" hangingPunct="1">
              <a:lnSpc>
                <a:spcPct val="90000"/>
              </a:lnSpc>
              <a:spcBef>
                <a:spcPts val="0"/>
              </a:spcBef>
              <a:spcAft>
                <a:spcPts val="600"/>
              </a:spcAft>
              <a:buClrTx/>
              <a:buSzTx/>
              <a:buFontTx/>
              <a:buNone/>
              <a:tabLst/>
              <a:defRPr/>
            </a:pPr>
            <a:r>
              <a:rPr lang="fr-FR" sz="2000" baseline="0" dirty="0">
                <a:solidFill>
                  <a:prstClr val="white"/>
                </a:solidFill>
                <a:latin typeface="Segoe UI Light" panose="020B0502040204020203" pitchFamily="34" charset="0"/>
                <a:cs typeface="Segoe UI Light" panose="020B0502040204020203" pitchFamily="34" charset="0"/>
              </a:rPr>
              <a:t>	-</a:t>
            </a:r>
            <a:r>
              <a:rPr lang="fr-FR" sz="2000" dirty="0">
                <a:solidFill>
                  <a:prstClr val="white"/>
                </a:solidFill>
                <a:latin typeface="Segoe UI Light" panose="020B0502040204020203" pitchFamily="34" charset="0"/>
                <a:cs typeface="Segoe UI Light" panose="020B0502040204020203" pitchFamily="34" charset="0"/>
              </a:rPr>
              <a:t> Taxonomie</a:t>
            </a:r>
          </a:p>
          <a:p>
            <a:pPr marL="466371" marR="0" lvl="1" indent="0" algn="l" defTabSz="914400" rtl="0" eaLnBrk="1" fontAlgn="auto" latinLnBrk="0" hangingPunct="1">
              <a:lnSpc>
                <a:spcPct val="90000"/>
              </a:lnSpc>
              <a:spcBef>
                <a:spcPts val="0"/>
              </a:spcBef>
              <a:spcAft>
                <a:spcPts val="600"/>
              </a:spcAft>
              <a:buClrTx/>
              <a:buSzTx/>
              <a:buFontTx/>
              <a:buNone/>
              <a:tabLst/>
              <a:defRPr/>
            </a:pPr>
            <a:r>
              <a:rPr lang="fr-FR" sz="2000" dirty="0">
                <a:solidFill>
                  <a:prstClr val="white"/>
                </a:solidFill>
                <a:latin typeface="Segoe UI Light" panose="020B0502040204020203" pitchFamily="34" charset="0"/>
                <a:cs typeface="Segoe UI Light" panose="020B0502040204020203" pitchFamily="34" charset="0"/>
              </a:rPr>
              <a:t>	- Autorégulation and Code of </a:t>
            </a:r>
            <a:r>
              <a:rPr lang="fr-FR" sz="2000" dirty="0" err="1">
                <a:solidFill>
                  <a:prstClr val="white"/>
                </a:solidFill>
                <a:latin typeface="Segoe UI Light" panose="020B0502040204020203" pitchFamily="34" charset="0"/>
                <a:cs typeface="Segoe UI Light" panose="020B0502040204020203" pitchFamily="34" charset="0"/>
              </a:rPr>
              <a:t>conduct</a:t>
            </a:r>
            <a:endParaRPr lang="fr-FR" sz="2000" dirty="0">
              <a:solidFill>
                <a:prstClr val="white"/>
              </a:solidFill>
              <a:latin typeface="Segoe UI Light" panose="020B0502040204020203" pitchFamily="34" charset="0"/>
              <a:cs typeface="Segoe UI Light" panose="020B0502040204020203" pitchFamily="34" charset="0"/>
            </a:endParaRPr>
          </a:p>
          <a:p>
            <a:pPr marL="892175" lvl="1">
              <a:lnSpc>
                <a:spcPct val="90000"/>
              </a:lnSpc>
              <a:spcAft>
                <a:spcPts val="600"/>
              </a:spcAft>
              <a:defRPr/>
            </a:pPr>
            <a:r>
              <a:rPr lang="fr-FR" sz="2000" dirty="0">
                <a:solidFill>
                  <a:prstClr val="white"/>
                </a:solidFill>
                <a:latin typeface="Segoe UI Light" panose="020B0502040204020203" pitchFamily="34" charset="0"/>
                <a:cs typeface="Segoe UI Light" panose="020B0502040204020203" pitchFamily="34" charset="0"/>
              </a:rPr>
              <a:t>- Un droit à l’expérimentation</a:t>
            </a:r>
          </a:p>
          <a:p>
            <a:pPr marL="466371" marR="0" lvl="1" indent="0" algn="l" defTabSz="914400" rtl="0" eaLnBrk="1" fontAlgn="auto" latinLnBrk="0" hangingPunct="1">
              <a:lnSpc>
                <a:spcPct val="90000"/>
              </a:lnSpc>
              <a:spcBef>
                <a:spcPts val="0"/>
              </a:spcBef>
              <a:spcAft>
                <a:spcPts val="600"/>
              </a:spcAft>
              <a:buClrTx/>
              <a:buSzTx/>
              <a:buFontTx/>
              <a:buNone/>
              <a:tabLst/>
              <a:defRPr/>
            </a:pPr>
            <a:endPar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10" name="Rectangle 9"/>
          <p:cNvSpPr/>
          <p:nvPr/>
        </p:nvSpPr>
        <p:spPr>
          <a:xfrm>
            <a:off x="2951163" y="4502619"/>
            <a:ext cx="8020050" cy="369332"/>
          </a:xfrm>
          <a:prstGeom prst="rect">
            <a:avLst/>
          </a:prstGeom>
        </p:spPr>
        <p:txBody>
          <a:bodyPr wrap="square">
            <a:spAutoFit/>
          </a:bodyPr>
          <a:lstStyle/>
          <a:p>
            <a:pPr marL="466371" marR="0" lvl="1" indent="0" algn="l" defTabSz="914400" rtl="0" eaLnBrk="1" fontAlgn="auto" latinLnBrk="0" hangingPunct="1">
              <a:lnSpc>
                <a:spcPct val="90000"/>
              </a:lnSpc>
              <a:spcBef>
                <a:spcPts val="0"/>
              </a:spcBef>
              <a:spcAft>
                <a:spcPts val="60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a:t>
            </a:r>
          </a:p>
        </p:txBody>
      </p:sp>
      <p:grpSp>
        <p:nvGrpSpPr>
          <p:cNvPr id="11" name="Group 4"/>
          <p:cNvGrpSpPr>
            <a:grpSpLocks noChangeAspect="1"/>
          </p:cNvGrpSpPr>
          <p:nvPr/>
        </p:nvGrpSpPr>
        <p:grpSpPr bwMode="auto">
          <a:xfrm>
            <a:off x="2652725" y="2439039"/>
            <a:ext cx="492222" cy="429235"/>
            <a:chOff x="-1" y="1"/>
            <a:chExt cx="2782" cy="2426"/>
          </a:xfrm>
          <a:noFill/>
        </p:grpSpPr>
        <p:sp>
          <p:nvSpPr>
            <p:cNvPr id="12" name="Freeform 5"/>
            <p:cNvSpPr>
              <a:spLocks noEditPoints="1"/>
            </p:cNvSpPr>
            <p:nvPr/>
          </p:nvSpPr>
          <p:spPr bwMode="auto">
            <a:xfrm>
              <a:off x="-1" y="1"/>
              <a:ext cx="2782" cy="2426"/>
            </a:xfrm>
            <a:custGeom>
              <a:avLst/>
              <a:gdLst>
                <a:gd name="T0" fmla="*/ 1170 w 1175"/>
                <a:gd name="T1" fmla="*/ 980 h 1024"/>
                <a:gd name="T2" fmla="*/ 612 w 1175"/>
                <a:gd name="T3" fmla="*/ 14 h 1024"/>
                <a:gd name="T4" fmla="*/ 588 w 1175"/>
                <a:gd name="T5" fmla="*/ 0 h 1024"/>
                <a:gd name="T6" fmla="*/ 564 w 1175"/>
                <a:gd name="T7" fmla="*/ 14 h 1024"/>
                <a:gd name="T8" fmla="*/ 5 w 1175"/>
                <a:gd name="T9" fmla="*/ 983 h 1024"/>
                <a:gd name="T10" fmla="*/ 5 w 1175"/>
                <a:gd name="T11" fmla="*/ 1010 h 1024"/>
                <a:gd name="T12" fmla="*/ 29 w 1175"/>
                <a:gd name="T13" fmla="*/ 1024 h 1024"/>
                <a:gd name="T14" fmla="*/ 1148 w 1175"/>
                <a:gd name="T15" fmla="*/ 1024 h 1024"/>
                <a:gd name="T16" fmla="*/ 1175 w 1175"/>
                <a:gd name="T17" fmla="*/ 997 h 1024"/>
                <a:gd name="T18" fmla="*/ 1170 w 1175"/>
                <a:gd name="T19" fmla="*/ 980 h 1024"/>
                <a:gd name="T20" fmla="*/ 77 w 1175"/>
                <a:gd name="T21" fmla="*/ 969 h 1024"/>
                <a:gd name="T22" fmla="*/ 588 w 1175"/>
                <a:gd name="T23" fmla="*/ 83 h 1024"/>
                <a:gd name="T24" fmla="*/ 1100 w 1175"/>
                <a:gd name="T25" fmla="*/ 969 h 1024"/>
                <a:gd name="T26" fmla="*/ 77 w 1175"/>
                <a:gd name="T27" fmla="*/ 969 h 1024"/>
                <a:gd name="T28" fmla="*/ 77 w 1175"/>
                <a:gd name="T29" fmla="*/ 969 h 1024"/>
                <a:gd name="T30" fmla="*/ 77 w 1175"/>
                <a:gd name="T31" fmla="*/ 969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5" h="1024">
                  <a:moveTo>
                    <a:pt x="1170" y="980"/>
                  </a:moveTo>
                  <a:cubicBezTo>
                    <a:pt x="612" y="14"/>
                    <a:pt x="612" y="14"/>
                    <a:pt x="612" y="14"/>
                  </a:cubicBezTo>
                  <a:cubicBezTo>
                    <a:pt x="607" y="5"/>
                    <a:pt x="598" y="0"/>
                    <a:pt x="588" y="0"/>
                  </a:cubicBezTo>
                  <a:cubicBezTo>
                    <a:pt x="578" y="0"/>
                    <a:pt x="569" y="5"/>
                    <a:pt x="564" y="14"/>
                  </a:cubicBezTo>
                  <a:cubicBezTo>
                    <a:pt x="5" y="983"/>
                    <a:pt x="5" y="983"/>
                    <a:pt x="5" y="983"/>
                  </a:cubicBezTo>
                  <a:cubicBezTo>
                    <a:pt x="0" y="991"/>
                    <a:pt x="0" y="1002"/>
                    <a:pt x="5" y="1010"/>
                  </a:cubicBezTo>
                  <a:cubicBezTo>
                    <a:pt x="10" y="1019"/>
                    <a:pt x="19" y="1024"/>
                    <a:pt x="29" y="1024"/>
                  </a:cubicBezTo>
                  <a:cubicBezTo>
                    <a:pt x="1148" y="1024"/>
                    <a:pt x="1148" y="1024"/>
                    <a:pt x="1148" y="1024"/>
                  </a:cubicBezTo>
                  <a:cubicBezTo>
                    <a:pt x="1163" y="1024"/>
                    <a:pt x="1175" y="1012"/>
                    <a:pt x="1175" y="997"/>
                  </a:cubicBezTo>
                  <a:cubicBezTo>
                    <a:pt x="1175" y="990"/>
                    <a:pt x="1173" y="984"/>
                    <a:pt x="1170" y="980"/>
                  </a:cubicBezTo>
                  <a:close/>
                  <a:moveTo>
                    <a:pt x="77" y="969"/>
                  </a:moveTo>
                  <a:cubicBezTo>
                    <a:pt x="588" y="83"/>
                    <a:pt x="588" y="83"/>
                    <a:pt x="588" y="83"/>
                  </a:cubicBezTo>
                  <a:cubicBezTo>
                    <a:pt x="1100" y="969"/>
                    <a:pt x="1100" y="969"/>
                    <a:pt x="1100" y="969"/>
                  </a:cubicBezTo>
                  <a:lnTo>
                    <a:pt x="77" y="969"/>
                  </a:lnTo>
                  <a:close/>
                  <a:moveTo>
                    <a:pt x="77" y="969"/>
                  </a:moveTo>
                  <a:cubicBezTo>
                    <a:pt x="77" y="969"/>
                    <a:pt x="77" y="969"/>
                    <a:pt x="77" y="969"/>
                  </a:cubicBez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6"/>
            <p:cNvSpPr>
              <a:spLocks noEditPoints="1"/>
            </p:cNvSpPr>
            <p:nvPr/>
          </p:nvSpPr>
          <p:spPr bwMode="auto">
            <a:xfrm>
              <a:off x="1325" y="795"/>
              <a:ext cx="132" cy="1071"/>
            </a:xfrm>
            <a:custGeom>
              <a:avLst/>
              <a:gdLst>
                <a:gd name="T0" fmla="*/ 0 w 56"/>
                <a:gd name="T1" fmla="*/ 28 h 452"/>
                <a:gd name="T2" fmla="*/ 0 w 56"/>
                <a:gd name="T3" fmla="*/ 424 h 452"/>
                <a:gd name="T4" fmla="*/ 28 w 56"/>
                <a:gd name="T5" fmla="*/ 452 h 452"/>
                <a:gd name="T6" fmla="*/ 56 w 56"/>
                <a:gd name="T7" fmla="*/ 424 h 452"/>
                <a:gd name="T8" fmla="*/ 56 w 56"/>
                <a:gd name="T9" fmla="*/ 28 h 452"/>
                <a:gd name="T10" fmla="*/ 28 w 56"/>
                <a:gd name="T11" fmla="*/ 0 h 452"/>
                <a:gd name="T12" fmla="*/ 0 w 56"/>
                <a:gd name="T13" fmla="*/ 28 h 452"/>
                <a:gd name="T14" fmla="*/ 0 w 56"/>
                <a:gd name="T15" fmla="*/ 28 h 452"/>
                <a:gd name="T16" fmla="*/ 0 w 56"/>
                <a:gd name="T17"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52">
                  <a:moveTo>
                    <a:pt x="0" y="28"/>
                  </a:moveTo>
                  <a:cubicBezTo>
                    <a:pt x="0" y="424"/>
                    <a:pt x="0" y="424"/>
                    <a:pt x="0" y="424"/>
                  </a:cubicBezTo>
                  <a:cubicBezTo>
                    <a:pt x="0" y="439"/>
                    <a:pt x="13" y="452"/>
                    <a:pt x="28" y="452"/>
                  </a:cubicBezTo>
                  <a:cubicBezTo>
                    <a:pt x="43" y="452"/>
                    <a:pt x="56" y="439"/>
                    <a:pt x="56" y="424"/>
                  </a:cubicBezTo>
                  <a:cubicBezTo>
                    <a:pt x="56" y="28"/>
                    <a:pt x="56" y="28"/>
                    <a:pt x="56" y="28"/>
                  </a:cubicBezTo>
                  <a:cubicBezTo>
                    <a:pt x="56" y="12"/>
                    <a:pt x="43" y="0"/>
                    <a:pt x="28" y="0"/>
                  </a:cubicBezTo>
                  <a:cubicBezTo>
                    <a:pt x="13" y="0"/>
                    <a:pt x="0" y="12"/>
                    <a:pt x="0" y="28"/>
                  </a:cubicBezTo>
                  <a:close/>
                  <a:moveTo>
                    <a:pt x="0" y="28"/>
                  </a:moveTo>
                  <a:cubicBezTo>
                    <a:pt x="0" y="28"/>
                    <a:pt x="0" y="28"/>
                    <a:pt x="0" y="28"/>
                  </a:cubicBez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p:cNvSpPr>
              <a:spLocks noEditPoints="1"/>
            </p:cNvSpPr>
            <p:nvPr/>
          </p:nvSpPr>
          <p:spPr bwMode="auto">
            <a:xfrm>
              <a:off x="1311" y="1941"/>
              <a:ext cx="161" cy="164"/>
            </a:xfrm>
            <a:custGeom>
              <a:avLst/>
              <a:gdLst>
                <a:gd name="T0" fmla="*/ 34 w 68"/>
                <a:gd name="T1" fmla="*/ 0 h 69"/>
                <a:gd name="T2" fmla="*/ 0 w 68"/>
                <a:gd name="T3" fmla="*/ 34 h 69"/>
                <a:gd name="T4" fmla="*/ 34 w 68"/>
                <a:gd name="T5" fmla="*/ 69 h 69"/>
                <a:gd name="T6" fmla="*/ 68 w 68"/>
                <a:gd name="T7" fmla="*/ 34 h 69"/>
                <a:gd name="T8" fmla="*/ 34 w 68"/>
                <a:gd name="T9" fmla="*/ 0 h 69"/>
                <a:gd name="T10" fmla="*/ 34 w 68"/>
                <a:gd name="T11" fmla="*/ 0 h 69"/>
                <a:gd name="T12" fmla="*/ 34 w 68"/>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68" h="69">
                  <a:moveTo>
                    <a:pt x="34" y="0"/>
                  </a:moveTo>
                  <a:cubicBezTo>
                    <a:pt x="15" y="0"/>
                    <a:pt x="0" y="15"/>
                    <a:pt x="0" y="34"/>
                  </a:cubicBezTo>
                  <a:cubicBezTo>
                    <a:pt x="0" y="53"/>
                    <a:pt x="15" y="69"/>
                    <a:pt x="34" y="69"/>
                  </a:cubicBezTo>
                  <a:cubicBezTo>
                    <a:pt x="53" y="69"/>
                    <a:pt x="68" y="53"/>
                    <a:pt x="68" y="34"/>
                  </a:cubicBezTo>
                  <a:cubicBezTo>
                    <a:pt x="68" y="15"/>
                    <a:pt x="53" y="0"/>
                    <a:pt x="34" y="0"/>
                  </a:cubicBezTo>
                  <a:close/>
                  <a:moveTo>
                    <a:pt x="34" y="0"/>
                  </a:moveTo>
                  <a:cubicBezTo>
                    <a:pt x="34" y="0"/>
                    <a:pt x="34" y="0"/>
                    <a:pt x="34" y="0"/>
                  </a:cubicBez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Freeform 174"/>
          <p:cNvSpPr>
            <a:spLocks noEditPoints="1"/>
          </p:cNvSpPr>
          <p:nvPr/>
        </p:nvSpPr>
        <p:spPr bwMode="auto">
          <a:xfrm>
            <a:off x="2688929" y="3683567"/>
            <a:ext cx="350757" cy="440758"/>
          </a:xfrm>
          <a:custGeom>
            <a:avLst/>
            <a:gdLst>
              <a:gd name="T0" fmla="*/ 13 w 543"/>
              <a:gd name="T1" fmla="*/ 683 h 683"/>
              <a:gd name="T2" fmla="*/ 0 w 543"/>
              <a:gd name="T3" fmla="*/ 13 h 683"/>
              <a:gd name="T4" fmla="*/ 530 w 543"/>
              <a:gd name="T5" fmla="*/ 0 h 683"/>
              <a:gd name="T6" fmla="*/ 543 w 543"/>
              <a:gd name="T7" fmla="*/ 670 h 683"/>
              <a:gd name="T8" fmla="*/ 26 w 543"/>
              <a:gd name="T9" fmla="*/ 657 h 683"/>
              <a:gd name="T10" fmla="*/ 518 w 543"/>
              <a:gd name="T11" fmla="*/ 26 h 683"/>
              <a:gd name="T12" fmla="*/ 26 w 543"/>
              <a:gd name="T13" fmla="*/ 657 h 683"/>
              <a:gd name="T14" fmla="*/ 392 w 543"/>
              <a:gd name="T15" fmla="*/ 630 h 683"/>
              <a:gd name="T16" fmla="*/ 388 w 543"/>
              <a:gd name="T17" fmla="*/ 612 h 683"/>
              <a:gd name="T18" fmla="*/ 337 w 543"/>
              <a:gd name="T19" fmla="*/ 602 h 683"/>
              <a:gd name="T20" fmla="*/ 352 w 543"/>
              <a:gd name="T21" fmla="*/ 536 h 683"/>
              <a:gd name="T22" fmla="*/ 401 w 543"/>
              <a:gd name="T23" fmla="*/ 395 h 683"/>
              <a:gd name="T24" fmla="*/ 457 w 543"/>
              <a:gd name="T25" fmla="*/ 529 h 683"/>
              <a:gd name="T26" fmla="*/ 477 w 543"/>
              <a:gd name="T27" fmla="*/ 614 h 683"/>
              <a:gd name="T28" fmla="*/ 403 w 543"/>
              <a:gd name="T29" fmla="*/ 633 h 683"/>
              <a:gd name="T30" fmla="*/ 413 w 543"/>
              <a:gd name="T31" fmla="*/ 601 h 683"/>
              <a:gd name="T32" fmla="*/ 450 w 543"/>
              <a:gd name="T33" fmla="*/ 598 h 683"/>
              <a:gd name="T34" fmla="*/ 413 w 543"/>
              <a:gd name="T35" fmla="*/ 552 h 683"/>
              <a:gd name="T36" fmla="*/ 365 w 543"/>
              <a:gd name="T37" fmla="*/ 584 h 683"/>
              <a:gd name="T38" fmla="*/ 388 w 543"/>
              <a:gd name="T39" fmla="*/ 552 h 683"/>
              <a:gd name="T40" fmla="*/ 365 w 543"/>
              <a:gd name="T41" fmla="*/ 584 h 683"/>
              <a:gd name="T42" fmla="*/ 347 w 543"/>
              <a:gd name="T43" fmla="*/ 474 h 683"/>
              <a:gd name="T44" fmla="*/ 454 w 543"/>
              <a:gd name="T45" fmla="*/ 474 h 683"/>
              <a:gd name="T46" fmla="*/ 268 w 543"/>
              <a:gd name="T47" fmla="*/ 604 h 683"/>
              <a:gd name="T48" fmla="*/ 77 w 543"/>
              <a:gd name="T49" fmla="*/ 592 h 683"/>
              <a:gd name="T50" fmla="*/ 268 w 543"/>
              <a:gd name="T51" fmla="*/ 579 h 683"/>
              <a:gd name="T52" fmla="*/ 268 w 543"/>
              <a:gd name="T53" fmla="*/ 604 h 683"/>
              <a:gd name="T54" fmla="*/ 90 w 543"/>
              <a:gd name="T55" fmla="*/ 521 h 683"/>
              <a:gd name="T56" fmla="*/ 90 w 543"/>
              <a:gd name="T57" fmla="*/ 496 h 683"/>
              <a:gd name="T58" fmla="*/ 281 w 543"/>
              <a:gd name="T59" fmla="*/ 508 h 683"/>
              <a:gd name="T60" fmla="*/ 268 w 543"/>
              <a:gd name="T61" fmla="*/ 438 h 683"/>
              <a:gd name="T62" fmla="*/ 77 w 543"/>
              <a:gd name="T63" fmla="*/ 425 h 683"/>
              <a:gd name="T64" fmla="*/ 268 w 543"/>
              <a:gd name="T65" fmla="*/ 412 h 683"/>
              <a:gd name="T66" fmla="*/ 268 w 543"/>
              <a:gd name="T67" fmla="*/ 438 h 683"/>
              <a:gd name="T68" fmla="*/ 90 w 543"/>
              <a:gd name="T69" fmla="*/ 355 h 683"/>
              <a:gd name="T70" fmla="*/ 90 w 543"/>
              <a:gd name="T71" fmla="*/ 329 h 683"/>
              <a:gd name="T72" fmla="*/ 450 w 543"/>
              <a:gd name="T73" fmla="*/ 342 h 683"/>
              <a:gd name="T74" fmla="*/ 437 w 543"/>
              <a:gd name="T75" fmla="*/ 271 h 683"/>
              <a:gd name="T76" fmla="*/ 77 w 543"/>
              <a:gd name="T77" fmla="*/ 259 h 683"/>
              <a:gd name="T78" fmla="*/ 437 w 543"/>
              <a:gd name="T79" fmla="*/ 246 h 683"/>
              <a:gd name="T80" fmla="*/ 437 w 543"/>
              <a:gd name="T81" fmla="*/ 271 h 683"/>
              <a:gd name="T82" fmla="*/ 90 w 543"/>
              <a:gd name="T83" fmla="*/ 188 h 683"/>
              <a:gd name="T84" fmla="*/ 90 w 543"/>
              <a:gd name="T85" fmla="*/ 163 h 683"/>
              <a:gd name="T86" fmla="*/ 450 w 543"/>
              <a:gd name="T87" fmla="*/ 175 h 683"/>
              <a:gd name="T88" fmla="*/ 437 w 543"/>
              <a:gd name="T89" fmla="*/ 105 h 683"/>
              <a:gd name="T90" fmla="*/ 77 w 543"/>
              <a:gd name="T91" fmla="*/ 92 h 683"/>
              <a:gd name="T92" fmla="*/ 437 w 543"/>
              <a:gd name="T93" fmla="*/ 79 h 683"/>
              <a:gd name="T94" fmla="*/ 437 w 543"/>
              <a:gd name="T95" fmla="*/ 105 h 683"/>
              <a:gd name="T96" fmla="*/ 437 w 543"/>
              <a:gd name="T97" fmla="*/ 105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3" h="683">
                <a:moveTo>
                  <a:pt x="530" y="683"/>
                </a:moveTo>
                <a:cubicBezTo>
                  <a:pt x="13" y="683"/>
                  <a:pt x="13" y="683"/>
                  <a:pt x="13" y="683"/>
                </a:cubicBezTo>
                <a:cubicBezTo>
                  <a:pt x="6" y="683"/>
                  <a:pt x="0" y="677"/>
                  <a:pt x="0" y="670"/>
                </a:cubicBezTo>
                <a:cubicBezTo>
                  <a:pt x="0" y="13"/>
                  <a:pt x="0" y="13"/>
                  <a:pt x="0" y="13"/>
                </a:cubicBezTo>
                <a:cubicBezTo>
                  <a:pt x="0" y="6"/>
                  <a:pt x="6" y="0"/>
                  <a:pt x="13" y="0"/>
                </a:cubicBezTo>
                <a:cubicBezTo>
                  <a:pt x="530" y="0"/>
                  <a:pt x="530" y="0"/>
                  <a:pt x="530" y="0"/>
                </a:cubicBezTo>
                <a:cubicBezTo>
                  <a:pt x="538" y="0"/>
                  <a:pt x="543" y="6"/>
                  <a:pt x="543" y="13"/>
                </a:cubicBezTo>
                <a:cubicBezTo>
                  <a:pt x="543" y="670"/>
                  <a:pt x="543" y="670"/>
                  <a:pt x="543" y="670"/>
                </a:cubicBezTo>
                <a:cubicBezTo>
                  <a:pt x="543" y="677"/>
                  <a:pt x="538" y="683"/>
                  <a:pt x="530" y="683"/>
                </a:cubicBezTo>
                <a:close/>
                <a:moveTo>
                  <a:pt x="26" y="657"/>
                </a:moveTo>
                <a:cubicBezTo>
                  <a:pt x="518" y="657"/>
                  <a:pt x="518" y="657"/>
                  <a:pt x="518" y="657"/>
                </a:cubicBezTo>
                <a:cubicBezTo>
                  <a:pt x="518" y="26"/>
                  <a:pt x="518" y="26"/>
                  <a:pt x="518" y="26"/>
                </a:cubicBezTo>
                <a:cubicBezTo>
                  <a:pt x="26" y="26"/>
                  <a:pt x="26" y="26"/>
                  <a:pt x="26" y="26"/>
                </a:cubicBezTo>
                <a:lnTo>
                  <a:pt x="26" y="657"/>
                </a:lnTo>
                <a:close/>
                <a:moveTo>
                  <a:pt x="401" y="633"/>
                </a:moveTo>
                <a:cubicBezTo>
                  <a:pt x="398" y="633"/>
                  <a:pt x="395" y="632"/>
                  <a:pt x="392" y="630"/>
                </a:cubicBezTo>
                <a:cubicBezTo>
                  <a:pt x="389" y="628"/>
                  <a:pt x="388" y="624"/>
                  <a:pt x="388" y="620"/>
                </a:cubicBezTo>
                <a:cubicBezTo>
                  <a:pt x="388" y="612"/>
                  <a:pt x="388" y="612"/>
                  <a:pt x="388" y="612"/>
                </a:cubicBezTo>
                <a:cubicBezTo>
                  <a:pt x="347" y="607"/>
                  <a:pt x="347" y="607"/>
                  <a:pt x="347" y="607"/>
                </a:cubicBezTo>
                <a:cubicBezTo>
                  <a:pt x="343" y="607"/>
                  <a:pt x="339" y="605"/>
                  <a:pt x="337" y="602"/>
                </a:cubicBezTo>
                <a:cubicBezTo>
                  <a:pt x="335" y="599"/>
                  <a:pt x="335" y="595"/>
                  <a:pt x="336" y="591"/>
                </a:cubicBezTo>
                <a:cubicBezTo>
                  <a:pt x="352" y="536"/>
                  <a:pt x="352" y="536"/>
                  <a:pt x="352" y="536"/>
                </a:cubicBezTo>
                <a:cubicBezTo>
                  <a:pt x="333" y="522"/>
                  <a:pt x="322" y="499"/>
                  <a:pt x="322" y="474"/>
                </a:cubicBezTo>
                <a:cubicBezTo>
                  <a:pt x="322" y="431"/>
                  <a:pt x="357" y="395"/>
                  <a:pt x="401" y="395"/>
                </a:cubicBezTo>
                <a:cubicBezTo>
                  <a:pt x="444" y="395"/>
                  <a:pt x="479" y="431"/>
                  <a:pt x="479" y="474"/>
                </a:cubicBezTo>
                <a:cubicBezTo>
                  <a:pt x="479" y="496"/>
                  <a:pt x="471" y="515"/>
                  <a:pt x="457" y="529"/>
                </a:cubicBezTo>
                <a:cubicBezTo>
                  <a:pt x="478" y="604"/>
                  <a:pt x="478" y="604"/>
                  <a:pt x="478" y="604"/>
                </a:cubicBezTo>
                <a:cubicBezTo>
                  <a:pt x="479" y="608"/>
                  <a:pt x="478" y="611"/>
                  <a:pt x="477" y="614"/>
                </a:cubicBezTo>
                <a:cubicBezTo>
                  <a:pt x="475" y="617"/>
                  <a:pt x="472" y="619"/>
                  <a:pt x="468" y="620"/>
                </a:cubicBezTo>
                <a:cubicBezTo>
                  <a:pt x="403" y="633"/>
                  <a:pt x="403" y="633"/>
                  <a:pt x="403" y="633"/>
                </a:cubicBezTo>
                <a:cubicBezTo>
                  <a:pt x="402" y="633"/>
                  <a:pt x="401" y="633"/>
                  <a:pt x="401" y="633"/>
                </a:cubicBezTo>
                <a:close/>
                <a:moveTo>
                  <a:pt x="413" y="601"/>
                </a:moveTo>
                <a:cubicBezTo>
                  <a:pt x="413" y="605"/>
                  <a:pt x="413" y="605"/>
                  <a:pt x="413" y="605"/>
                </a:cubicBezTo>
                <a:cubicBezTo>
                  <a:pt x="450" y="598"/>
                  <a:pt x="450" y="598"/>
                  <a:pt x="450" y="598"/>
                </a:cubicBezTo>
                <a:cubicBezTo>
                  <a:pt x="435" y="545"/>
                  <a:pt x="435" y="545"/>
                  <a:pt x="435" y="545"/>
                </a:cubicBezTo>
                <a:cubicBezTo>
                  <a:pt x="428" y="549"/>
                  <a:pt x="421" y="551"/>
                  <a:pt x="413" y="552"/>
                </a:cubicBezTo>
                <a:lnTo>
                  <a:pt x="413" y="601"/>
                </a:lnTo>
                <a:close/>
                <a:moveTo>
                  <a:pt x="365" y="584"/>
                </a:moveTo>
                <a:cubicBezTo>
                  <a:pt x="388" y="587"/>
                  <a:pt x="388" y="587"/>
                  <a:pt x="388" y="587"/>
                </a:cubicBezTo>
                <a:cubicBezTo>
                  <a:pt x="388" y="552"/>
                  <a:pt x="388" y="552"/>
                  <a:pt x="388" y="552"/>
                </a:cubicBezTo>
                <a:cubicBezTo>
                  <a:pt x="383" y="551"/>
                  <a:pt x="379" y="550"/>
                  <a:pt x="375" y="549"/>
                </a:cubicBezTo>
                <a:lnTo>
                  <a:pt x="365" y="584"/>
                </a:lnTo>
                <a:close/>
                <a:moveTo>
                  <a:pt x="401" y="421"/>
                </a:moveTo>
                <a:cubicBezTo>
                  <a:pt x="371" y="421"/>
                  <a:pt x="347" y="445"/>
                  <a:pt x="347" y="474"/>
                </a:cubicBezTo>
                <a:cubicBezTo>
                  <a:pt x="347" y="504"/>
                  <a:pt x="371" y="528"/>
                  <a:pt x="401" y="528"/>
                </a:cubicBezTo>
                <a:cubicBezTo>
                  <a:pt x="430" y="528"/>
                  <a:pt x="454" y="504"/>
                  <a:pt x="454" y="474"/>
                </a:cubicBezTo>
                <a:cubicBezTo>
                  <a:pt x="454" y="445"/>
                  <a:pt x="430" y="421"/>
                  <a:pt x="401" y="421"/>
                </a:cubicBezTo>
                <a:close/>
                <a:moveTo>
                  <a:pt x="268" y="604"/>
                </a:moveTo>
                <a:cubicBezTo>
                  <a:pt x="90" y="604"/>
                  <a:pt x="90" y="604"/>
                  <a:pt x="90" y="604"/>
                </a:cubicBezTo>
                <a:cubicBezTo>
                  <a:pt x="83" y="604"/>
                  <a:pt x="77" y="599"/>
                  <a:pt x="77" y="592"/>
                </a:cubicBezTo>
                <a:cubicBezTo>
                  <a:pt x="77" y="584"/>
                  <a:pt x="83" y="579"/>
                  <a:pt x="90" y="579"/>
                </a:cubicBezTo>
                <a:cubicBezTo>
                  <a:pt x="268" y="579"/>
                  <a:pt x="268" y="579"/>
                  <a:pt x="268" y="579"/>
                </a:cubicBezTo>
                <a:cubicBezTo>
                  <a:pt x="275" y="579"/>
                  <a:pt x="281" y="584"/>
                  <a:pt x="281" y="592"/>
                </a:cubicBezTo>
                <a:cubicBezTo>
                  <a:pt x="281" y="599"/>
                  <a:pt x="275" y="604"/>
                  <a:pt x="268" y="604"/>
                </a:cubicBezTo>
                <a:close/>
                <a:moveTo>
                  <a:pt x="268" y="521"/>
                </a:moveTo>
                <a:cubicBezTo>
                  <a:pt x="90" y="521"/>
                  <a:pt x="90" y="521"/>
                  <a:pt x="90" y="521"/>
                </a:cubicBezTo>
                <a:cubicBezTo>
                  <a:pt x="83" y="521"/>
                  <a:pt x="77" y="515"/>
                  <a:pt x="77" y="508"/>
                </a:cubicBezTo>
                <a:cubicBezTo>
                  <a:pt x="77" y="501"/>
                  <a:pt x="83" y="496"/>
                  <a:pt x="90" y="496"/>
                </a:cubicBezTo>
                <a:cubicBezTo>
                  <a:pt x="268" y="496"/>
                  <a:pt x="268" y="496"/>
                  <a:pt x="268" y="496"/>
                </a:cubicBezTo>
                <a:cubicBezTo>
                  <a:pt x="275" y="496"/>
                  <a:pt x="281" y="501"/>
                  <a:pt x="281" y="508"/>
                </a:cubicBezTo>
                <a:cubicBezTo>
                  <a:pt x="281" y="515"/>
                  <a:pt x="275" y="521"/>
                  <a:pt x="268" y="521"/>
                </a:cubicBezTo>
                <a:close/>
                <a:moveTo>
                  <a:pt x="268" y="438"/>
                </a:moveTo>
                <a:cubicBezTo>
                  <a:pt x="90" y="438"/>
                  <a:pt x="90" y="438"/>
                  <a:pt x="90" y="438"/>
                </a:cubicBezTo>
                <a:cubicBezTo>
                  <a:pt x="83" y="438"/>
                  <a:pt x="77" y="432"/>
                  <a:pt x="77" y="425"/>
                </a:cubicBezTo>
                <a:cubicBezTo>
                  <a:pt x="77" y="418"/>
                  <a:pt x="83" y="412"/>
                  <a:pt x="90" y="412"/>
                </a:cubicBezTo>
                <a:cubicBezTo>
                  <a:pt x="268" y="412"/>
                  <a:pt x="268" y="412"/>
                  <a:pt x="268" y="412"/>
                </a:cubicBezTo>
                <a:cubicBezTo>
                  <a:pt x="275" y="412"/>
                  <a:pt x="281" y="418"/>
                  <a:pt x="281" y="425"/>
                </a:cubicBezTo>
                <a:cubicBezTo>
                  <a:pt x="281" y="432"/>
                  <a:pt x="275" y="438"/>
                  <a:pt x="268" y="438"/>
                </a:cubicBezTo>
                <a:close/>
                <a:moveTo>
                  <a:pt x="437" y="355"/>
                </a:moveTo>
                <a:cubicBezTo>
                  <a:pt x="90" y="355"/>
                  <a:pt x="90" y="355"/>
                  <a:pt x="90" y="355"/>
                </a:cubicBezTo>
                <a:cubicBezTo>
                  <a:pt x="83" y="355"/>
                  <a:pt x="77" y="349"/>
                  <a:pt x="77" y="342"/>
                </a:cubicBezTo>
                <a:cubicBezTo>
                  <a:pt x="77" y="335"/>
                  <a:pt x="83" y="329"/>
                  <a:pt x="90" y="329"/>
                </a:cubicBezTo>
                <a:cubicBezTo>
                  <a:pt x="437" y="329"/>
                  <a:pt x="437" y="329"/>
                  <a:pt x="437" y="329"/>
                </a:cubicBezTo>
                <a:cubicBezTo>
                  <a:pt x="445" y="329"/>
                  <a:pt x="450" y="335"/>
                  <a:pt x="450" y="342"/>
                </a:cubicBezTo>
                <a:cubicBezTo>
                  <a:pt x="450" y="349"/>
                  <a:pt x="445" y="355"/>
                  <a:pt x="437" y="355"/>
                </a:cubicBezTo>
                <a:close/>
                <a:moveTo>
                  <a:pt x="437" y="271"/>
                </a:moveTo>
                <a:cubicBezTo>
                  <a:pt x="90" y="271"/>
                  <a:pt x="90" y="271"/>
                  <a:pt x="90" y="271"/>
                </a:cubicBezTo>
                <a:cubicBezTo>
                  <a:pt x="83" y="271"/>
                  <a:pt x="77" y="266"/>
                  <a:pt x="77" y="259"/>
                </a:cubicBezTo>
                <a:cubicBezTo>
                  <a:pt x="77" y="252"/>
                  <a:pt x="83" y="246"/>
                  <a:pt x="90" y="246"/>
                </a:cubicBezTo>
                <a:cubicBezTo>
                  <a:pt x="437" y="246"/>
                  <a:pt x="437" y="246"/>
                  <a:pt x="437" y="246"/>
                </a:cubicBezTo>
                <a:cubicBezTo>
                  <a:pt x="445" y="246"/>
                  <a:pt x="450" y="252"/>
                  <a:pt x="450" y="259"/>
                </a:cubicBezTo>
                <a:cubicBezTo>
                  <a:pt x="450" y="266"/>
                  <a:pt x="445" y="271"/>
                  <a:pt x="437" y="271"/>
                </a:cubicBezTo>
                <a:close/>
                <a:moveTo>
                  <a:pt x="437" y="188"/>
                </a:moveTo>
                <a:cubicBezTo>
                  <a:pt x="90" y="188"/>
                  <a:pt x="90" y="188"/>
                  <a:pt x="90" y="188"/>
                </a:cubicBezTo>
                <a:cubicBezTo>
                  <a:pt x="83" y="188"/>
                  <a:pt x="77" y="182"/>
                  <a:pt x="77" y="175"/>
                </a:cubicBezTo>
                <a:cubicBezTo>
                  <a:pt x="77" y="168"/>
                  <a:pt x="83" y="163"/>
                  <a:pt x="90" y="163"/>
                </a:cubicBezTo>
                <a:cubicBezTo>
                  <a:pt x="437" y="163"/>
                  <a:pt x="437" y="163"/>
                  <a:pt x="437" y="163"/>
                </a:cubicBezTo>
                <a:cubicBezTo>
                  <a:pt x="445" y="163"/>
                  <a:pt x="450" y="168"/>
                  <a:pt x="450" y="175"/>
                </a:cubicBezTo>
                <a:cubicBezTo>
                  <a:pt x="450" y="182"/>
                  <a:pt x="445" y="188"/>
                  <a:pt x="437" y="188"/>
                </a:cubicBezTo>
                <a:close/>
                <a:moveTo>
                  <a:pt x="437" y="105"/>
                </a:moveTo>
                <a:cubicBezTo>
                  <a:pt x="90" y="105"/>
                  <a:pt x="90" y="105"/>
                  <a:pt x="90" y="105"/>
                </a:cubicBezTo>
                <a:cubicBezTo>
                  <a:pt x="83" y="105"/>
                  <a:pt x="77" y="99"/>
                  <a:pt x="77" y="92"/>
                </a:cubicBezTo>
                <a:cubicBezTo>
                  <a:pt x="77" y="85"/>
                  <a:pt x="83" y="79"/>
                  <a:pt x="90" y="79"/>
                </a:cubicBezTo>
                <a:cubicBezTo>
                  <a:pt x="437" y="79"/>
                  <a:pt x="437" y="79"/>
                  <a:pt x="437" y="79"/>
                </a:cubicBezTo>
                <a:cubicBezTo>
                  <a:pt x="445" y="79"/>
                  <a:pt x="450" y="85"/>
                  <a:pt x="450" y="92"/>
                </a:cubicBezTo>
                <a:cubicBezTo>
                  <a:pt x="450" y="99"/>
                  <a:pt x="445" y="105"/>
                  <a:pt x="437" y="105"/>
                </a:cubicBezTo>
                <a:close/>
                <a:moveTo>
                  <a:pt x="437" y="105"/>
                </a:moveTo>
                <a:cubicBezTo>
                  <a:pt x="437" y="105"/>
                  <a:pt x="437" y="105"/>
                  <a:pt x="437" y="105"/>
                </a:cubicBezTo>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 name="Group 29"/>
          <p:cNvGrpSpPr>
            <a:grpSpLocks noChangeAspect="1"/>
          </p:cNvGrpSpPr>
          <p:nvPr/>
        </p:nvGrpSpPr>
        <p:grpSpPr bwMode="auto">
          <a:xfrm>
            <a:off x="2688929" y="1514142"/>
            <a:ext cx="396565" cy="504802"/>
            <a:chOff x="2630" y="863"/>
            <a:chExt cx="436" cy="555"/>
          </a:xfrm>
        </p:grpSpPr>
        <p:sp>
          <p:nvSpPr>
            <p:cNvPr id="18" name="Freeform 30"/>
            <p:cNvSpPr>
              <a:spLocks noEditPoints="1"/>
            </p:cNvSpPr>
            <p:nvPr/>
          </p:nvSpPr>
          <p:spPr bwMode="auto">
            <a:xfrm>
              <a:off x="2630" y="863"/>
              <a:ext cx="436" cy="555"/>
            </a:xfrm>
            <a:custGeom>
              <a:avLst/>
              <a:gdLst>
                <a:gd name="T0" fmla="*/ 182 w 182"/>
                <a:gd name="T1" fmla="*/ 98 h 232"/>
                <a:gd name="T2" fmla="*/ 91 w 182"/>
                <a:gd name="T3" fmla="*/ 0 h 232"/>
                <a:gd name="T4" fmla="*/ 0 w 182"/>
                <a:gd name="T5" fmla="*/ 97 h 232"/>
                <a:gd name="T6" fmla="*/ 0 w 182"/>
                <a:gd name="T7" fmla="*/ 98 h 232"/>
                <a:gd name="T8" fmla="*/ 0 w 182"/>
                <a:gd name="T9" fmla="*/ 213 h 232"/>
                <a:gd name="T10" fmla="*/ 20 w 182"/>
                <a:gd name="T11" fmla="*/ 232 h 232"/>
                <a:gd name="T12" fmla="*/ 162 w 182"/>
                <a:gd name="T13" fmla="*/ 232 h 232"/>
                <a:gd name="T14" fmla="*/ 182 w 182"/>
                <a:gd name="T15" fmla="*/ 213 h 232"/>
                <a:gd name="T16" fmla="*/ 182 w 182"/>
                <a:gd name="T17" fmla="*/ 98 h 232"/>
                <a:gd name="T18" fmla="*/ 182 w 182"/>
                <a:gd name="T19" fmla="*/ 98 h 232"/>
                <a:gd name="T20" fmla="*/ 24 w 182"/>
                <a:gd name="T21" fmla="*/ 92 h 232"/>
                <a:gd name="T22" fmla="*/ 91 w 182"/>
                <a:gd name="T23" fmla="*/ 24 h 232"/>
                <a:gd name="T24" fmla="*/ 158 w 182"/>
                <a:gd name="T25" fmla="*/ 92 h 232"/>
                <a:gd name="T26" fmla="*/ 24 w 182"/>
                <a:gd name="T27" fmla="*/ 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32">
                  <a:moveTo>
                    <a:pt x="182" y="98"/>
                  </a:moveTo>
                  <a:cubicBezTo>
                    <a:pt x="182" y="47"/>
                    <a:pt x="141" y="0"/>
                    <a:pt x="91" y="0"/>
                  </a:cubicBezTo>
                  <a:cubicBezTo>
                    <a:pt x="41" y="0"/>
                    <a:pt x="1" y="46"/>
                    <a:pt x="0" y="97"/>
                  </a:cubicBezTo>
                  <a:cubicBezTo>
                    <a:pt x="0" y="98"/>
                    <a:pt x="0" y="98"/>
                    <a:pt x="0" y="98"/>
                  </a:cubicBezTo>
                  <a:cubicBezTo>
                    <a:pt x="0" y="213"/>
                    <a:pt x="0" y="213"/>
                    <a:pt x="0" y="213"/>
                  </a:cubicBezTo>
                  <a:cubicBezTo>
                    <a:pt x="0" y="224"/>
                    <a:pt x="9" y="232"/>
                    <a:pt x="20" y="232"/>
                  </a:cubicBezTo>
                  <a:cubicBezTo>
                    <a:pt x="162" y="232"/>
                    <a:pt x="162" y="232"/>
                    <a:pt x="162" y="232"/>
                  </a:cubicBezTo>
                  <a:cubicBezTo>
                    <a:pt x="173" y="232"/>
                    <a:pt x="182" y="224"/>
                    <a:pt x="182" y="213"/>
                  </a:cubicBezTo>
                  <a:cubicBezTo>
                    <a:pt x="182" y="98"/>
                    <a:pt x="182" y="98"/>
                    <a:pt x="182" y="98"/>
                  </a:cubicBezTo>
                  <a:cubicBezTo>
                    <a:pt x="182" y="98"/>
                    <a:pt x="182" y="98"/>
                    <a:pt x="182" y="98"/>
                  </a:cubicBezTo>
                  <a:close/>
                  <a:moveTo>
                    <a:pt x="24" y="92"/>
                  </a:moveTo>
                  <a:cubicBezTo>
                    <a:pt x="27" y="57"/>
                    <a:pt x="56" y="24"/>
                    <a:pt x="91" y="24"/>
                  </a:cubicBezTo>
                  <a:cubicBezTo>
                    <a:pt x="126" y="24"/>
                    <a:pt x="155" y="57"/>
                    <a:pt x="158" y="92"/>
                  </a:cubicBezTo>
                  <a:cubicBezTo>
                    <a:pt x="123" y="89"/>
                    <a:pt x="59" y="89"/>
                    <a:pt x="24" y="92"/>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31"/>
            <p:cNvSpPr>
              <a:spLocks/>
            </p:cNvSpPr>
            <p:nvPr/>
          </p:nvSpPr>
          <p:spPr bwMode="auto">
            <a:xfrm>
              <a:off x="2800" y="1160"/>
              <a:ext cx="98" cy="155"/>
            </a:xfrm>
            <a:custGeom>
              <a:avLst/>
              <a:gdLst>
                <a:gd name="T0" fmla="*/ 41 w 41"/>
                <a:gd name="T1" fmla="*/ 21 h 65"/>
                <a:gd name="T2" fmla="*/ 21 w 41"/>
                <a:gd name="T3" fmla="*/ 0 h 65"/>
                <a:gd name="T4" fmla="*/ 0 w 41"/>
                <a:gd name="T5" fmla="*/ 21 h 65"/>
                <a:gd name="T6" fmla="*/ 13 w 41"/>
                <a:gd name="T7" fmla="*/ 39 h 65"/>
                <a:gd name="T8" fmla="*/ 13 w 41"/>
                <a:gd name="T9" fmla="*/ 58 h 65"/>
                <a:gd name="T10" fmla="*/ 20 w 41"/>
                <a:gd name="T11" fmla="*/ 65 h 65"/>
                <a:gd name="T12" fmla="*/ 28 w 41"/>
                <a:gd name="T13" fmla="*/ 58 h 65"/>
                <a:gd name="T14" fmla="*/ 28 w 41"/>
                <a:gd name="T15" fmla="*/ 40 h 65"/>
                <a:gd name="T16" fmla="*/ 41 w 41"/>
                <a:gd name="T17"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5">
                  <a:moveTo>
                    <a:pt x="41" y="21"/>
                  </a:moveTo>
                  <a:cubicBezTo>
                    <a:pt x="41" y="9"/>
                    <a:pt x="32" y="0"/>
                    <a:pt x="21" y="0"/>
                  </a:cubicBezTo>
                  <a:cubicBezTo>
                    <a:pt x="10" y="0"/>
                    <a:pt x="0" y="9"/>
                    <a:pt x="0" y="21"/>
                  </a:cubicBezTo>
                  <a:cubicBezTo>
                    <a:pt x="0" y="29"/>
                    <a:pt x="6" y="36"/>
                    <a:pt x="13" y="39"/>
                  </a:cubicBezTo>
                  <a:cubicBezTo>
                    <a:pt x="13" y="58"/>
                    <a:pt x="13" y="58"/>
                    <a:pt x="13" y="58"/>
                  </a:cubicBezTo>
                  <a:cubicBezTo>
                    <a:pt x="13" y="62"/>
                    <a:pt x="16" y="65"/>
                    <a:pt x="20" y="65"/>
                  </a:cubicBezTo>
                  <a:cubicBezTo>
                    <a:pt x="24" y="65"/>
                    <a:pt x="28" y="62"/>
                    <a:pt x="28" y="58"/>
                  </a:cubicBezTo>
                  <a:cubicBezTo>
                    <a:pt x="28" y="40"/>
                    <a:pt x="28" y="40"/>
                    <a:pt x="28" y="40"/>
                  </a:cubicBezTo>
                  <a:cubicBezTo>
                    <a:pt x="35" y="37"/>
                    <a:pt x="41" y="29"/>
                    <a:pt x="41" y="21"/>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5343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44444E-6 L -0.00065 -0.0845 " pathEditMode="relative" rAng="0" ptsTypes="AA">
                                      <p:cBhvr>
                                        <p:cTn id="6" dur="2000" fill="hold"/>
                                        <p:tgtEl>
                                          <p:spTgt spid="3"/>
                                        </p:tgtEl>
                                        <p:attrNameLst>
                                          <p:attrName>ppt_x</p:attrName>
                                          <p:attrName>ppt_y</p:attrName>
                                        </p:attrNameLst>
                                      </p:cBhvr>
                                      <p:rCtr x="-39" y="-4236"/>
                                    </p:animMotion>
                                  </p:childTnLst>
                                </p:cTn>
                              </p:par>
                              <p:par>
                                <p:cTn id="7" presetID="42" presetClass="path" presetSubtype="0" accel="50000" decel="50000" fill="hold" nodeType="withEffect">
                                  <p:stCondLst>
                                    <p:cond delay="0"/>
                                  </p:stCondLst>
                                  <p:childTnLst>
                                    <p:animMotion origin="layout" path="M 6.25E-7 2.22222E-6 L 6.25E-7 -0.06065 " pathEditMode="relative" rAng="0" ptsTypes="AA">
                                      <p:cBhvr>
                                        <p:cTn id="8" dur="2000" fill="hold"/>
                                        <p:tgtEl>
                                          <p:spTgt spid="4"/>
                                        </p:tgtEl>
                                        <p:attrNameLst>
                                          <p:attrName>ppt_x</p:attrName>
                                          <p:attrName>ppt_y</p:attrName>
                                        </p:attrNameLst>
                                      </p:cBhvr>
                                      <p:rCtr x="0" y="-3032"/>
                                    </p:animMotion>
                                  </p:childTnLst>
                                </p:cTn>
                              </p:par>
                              <p:par>
                                <p:cTn id="9" presetID="2" presetClass="entr" presetSubtype="1" decel="100000"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1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50" fill="hold"/>
                                        <p:tgtEl>
                                          <p:spTgt spid="6"/>
                                        </p:tgtEl>
                                        <p:attrNameLst>
                                          <p:attrName>ppt_x</p:attrName>
                                        </p:attrNameLst>
                                      </p:cBhvr>
                                      <p:tavLst>
                                        <p:tav tm="0">
                                          <p:val>
                                            <p:strVal val="#ppt_x"/>
                                          </p:val>
                                        </p:tav>
                                        <p:tav tm="100000">
                                          <p:val>
                                            <p:strVal val="#ppt_x"/>
                                          </p:val>
                                        </p:tav>
                                      </p:tavLst>
                                    </p:anim>
                                    <p:anim calcmode="lin" valueType="num">
                                      <p:cBhvr additive="base">
                                        <p:cTn id="16" dur="25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2" decel="100000" fill="hold" nodeType="withEffect">
                                  <p:stCondLst>
                                    <p:cond delay="14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5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16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17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19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20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210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C2025A9-8786-4E7A-8BB9-4C64F53DBEA8}"/>
              </a:ext>
            </a:extLst>
          </p:cNvPr>
          <p:cNvSpPr>
            <a:spLocks noGrp="1"/>
          </p:cNvSpPr>
          <p:nvPr>
            <p:ph type="subTitle" idx="4294967295"/>
          </p:nvPr>
        </p:nvSpPr>
        <p:spPr>
          <a:xfrm>
            <a:off x="2120569" y="3058602"/>
            <a:ext cx="3799840" cy="1203960"/>
          </a:xfrm>
          <a:prstGeom prst="rect">
            <a:avLst/>
          </a:prstGeom>
          <a:solidFill>
            <a:schemeClr val="bg1"/>
          </a:solidFill>
        </p:spPr>
        <p:txBody>
          <a:bodyPr/>
          <a:lstStyle/>
          <a:p>
            <a:pPr marL="0" indent="0" algn="ctr">
              <a:buNone/>
            </a:pPr>
            <a:endParaRPr lang="fr-FR" sz="2000" b="1" dirty="0">
              <a:solidFill>
                <a:srgbClr val="00B0F0"/>
              </a:solidFill>
              <a:latin typeface="Franklin Gothic Demi" panose="020B0703020102020204" pitchFamily="34" charset="0"/>
              <a:ea typeface="Gulim" panose="020B0600000101010101" pitchFamily="34" charset="-127"/>
              <a:cs typeface="Arial" panose="020B0604020202020204" pitchFamily="34" charset="0"/>
            </a:endParaRPr>
          </a:p>
          <a:p>
            <a:pPr marL="0" indent="0" algn="ctr">
              <a:buNone/>
            </a:pPr>
            <a:r>
              <a:rPr lang="fr-FR" sz="2000" b="1" dirty="0">
                <a:solidFill>
                  <a:srgbClr val="00B0F0"/>
                </a:solidFill>
                <a:latin typeface="Franklin Gothic Demi" panose="020B0703020102020204" pitchFamily="34" charset="0"/>
                <a:ea typeface="Gulim" panose="020B0600000101010101" pitchFamily="34" charset="-127"/>
                <a:cs typeface="Arial" panose="020B0604020202020204" pitchFamily="34" charset="0"/>
              </a:rPr>
              <a:t>MERCI DE VOTRE ATTENTION</a:t>
            </a:r>
          </a:p>
        </p:txBody>
      </p:sp>
      <p:sp>
        <p:nvSpPr>
          <p:cNvPr id="220" name="Rectangle 219"/>
          <p:cNvSpPr/>
          <p:nvPr/>
        </p:nvSpPr>
        <p:spPr>
          <a:xfrm>
            <a:off x="5750077" y="6654193"/>
            <a:ext cx="630404"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 b="0" i="0" u="none" strike="noStrike" kern="1200" cap="none" spc="0" normalizeH="0" baseline="0" noProof="0" dirty="0">
                <a:ln>
                  <a:noFill/>
                </a:ln>
                <a:solidFill>
                  <a:prstClr val="white"/>
                </a:solidFill>
                <a:effectLst/>
                <a:uLnTx/>
                <a:uFillTx/>
                <a:latin typeface="Calibri" panose="020F0502020204030204"/>
                <a:ea typeface="+mn-ea"/>
                <a:cs typeface="+mn-cs"/>
              </a:rPr>
              <a:t>IBM CONFIDENTIEL</a:t>
            </a:r>
          </a:p>
        </p:txBody>
      </p:sp>
    </p:spTree>
    <p:extLst>
      <p:ext uri="{BB962C8B-B14F-4D97-AF65-F5344CB8AC3E}">
        <p14:creationId xmlns:p14="http://schemas.microsoft.com/office/powerpoint/2010/main" val="2643561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1" y="-1412421"/>
            <a:ext cx="14702970" cy="8270421"/>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549" y="-2187745"/>
            <a:ext cx="16081324" cy="9045745"/>
          </a:xfrm>
          <a:prstGeom prst="rect">
            <a:avLst/>
          </a:prstGeom>
        </p:spPr>
      </p:pic>
      <p:pic>
        <p:nvPicPr>
          <p:cNvPr id="2" name="Image 1"/>
          <p:cNvPicPr>
            <a:picLocks noChangeAspect="1"/>
          </p:cNvPicPr>
          <p:nvPr/>
        </p:nvPicPr>
        <p:blipFill rotWithShape="1">
          <a:blip r:embed="rId5" cstate="print">
            <a:extLst>
              <a:ext uri="{28A0092B-C50C-407E-A947-70E740481C1C}">
                <a14:useLocalDpi xmlns:a14="http://schemas.microsoft.com/office/drawing/2010/main" val="0"/>
              </a:ext>
            </a:extLst>
          </a:blip>
          <a:srcRect l="18125"/>
          <a:stretch/>
        </p:blipFill>
        <p:spPr>
          <a:xfrm>
            <a:off x="2210248" y="52066"/>
            <a:ext cx="9982200" cy="6858000"/>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4565" y="3683891"/>
            <a:ext cx="7918428" cy="6344537"/>
          </a:xfrm>
          <a:prstGeom prst="rect">
            <a:avLst/>
          </a:prstGeom>
        </p:spPr>
      </p:pic>
      <p:pic>
        <p:nvPicPr>
          <p:cNvPr id="8" name="Image 7"/>
          <p:cNvPicPr>
            <a:picLocks noChangeAspect="1"/>
          </p:cNvPicPr>
          <p:nvPr/>
        </p:nvPicPr>
        <p:blipFill rotWithShape="1">
          <a:blip r:embed="rId7">
            <a:extLst>
              <a:ext uri="{28A0092B-C50C-407E-A947-70E740481C1C}">
                <a14:useLocalDpi xmlns:a14="http://schemas.microsoft.com/office/drawing/2010/main" val="0"/>
              </a:ext>
            </a:extLst>
          </a:blip>
          <a:srcRect r="53096"/>
          <a:stretch/>
        </p:blipFill>
        <p:spPr>
          <a:xfrm>
            <a:off x="504" y="283"/>
            <a:ext cx="5718125" cy="6857433"/>
          </a:xfrm>
          <a:prstGeom prst="rect">
            <a:avLst/>
          </a:prstGeom>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31804" y="-5324342"/>
            <a:ext cx="4973925" cy="5668811"/>
          </a:xfrm>
          <a:prstGeom prst="rect">
            <a:avLst/>
          </a:prstGeom>
        </p:spPr>
      </p:pic>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1755" y="6570397"/>
            <a:ext cx="4973925" cy="5668811"/>
          </a:xfrm>
          <a:prstGeom prst="rect">
            <a:avLst/>
          </a:prstGeom>
        </p:spPr>
      </p:pic>
      <p:sp>
        <p:nvSpPr>
          <p:cNvPr id="13" name="ZoneTexte 12"/>
          <p:cNvSpPr txBox="1"/>
          <p:nvPr/>
        </p:nvSpPr>
        <p:spPr>
          <a:xfrm>
            <a:off x="6434927" y="2703336"/>
            <a:ext cx="536353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Contexte</a:t>
            </a:r>
          </a:p>
        </p:txBody>
      </p:sp>
      <p:grpSp>
        <p:nvGrpSpPr>
          <p:cNvPr id="15" name="Group 24"/>
          <p:cNvGrpSpPr/>
          <p:nvPr/>
        </p:nvGrpSpPr>
        <p:grpSpPr>
          <a:xfrm>
            <a:off x="1256778" y="3238107"/>
            <a:ext cx="1551467" cy="331841"/>
            <a:chOff x="2231154" y="7509247"/>
            <a:chExt cx="5130788" cy="1097420"/>
          </a:xfrm>
          <a:solidFill>
            <a:schemeClr val="bg1"/>
          </a:solidFill>
        </p:grpSpPr>
        <p:sp>
          <p:nvSpPr>
            <p:cNvPr id="16" name="Freeform 5"/>
            <p:cNvSpPr>
              <a:spLocks/>
            </p:cNvSpPr>
            <p:nvPr/>
          </p:nvSpPr>
          <p:spPr bwMode="auto">
            <a:xfrm>
              <a:off x="2231154" y="7509247"/>
              <a:ext cx="521225" cy="522218"/>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666" y="0"/>
                    <a:pt x="666" y="0"/>
                    <a:pt x="666" y="0"/>
                  </a:cubicBezTo>
                  <a:cubicBezTo>
                    <a:pt x="666" y="222"/>
                    <a:pt x="666" y="444"/>
                    <a:pt x="666" y="666"/>
                  </a:cubicBezTo>
                  <a:cubicBezTo>
                    <a:pt x="444" y="666"/>
                    <a:pt x="222" y="666"/>
                    <a:pt x="0" y="666"/>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p:cNvSpPr>
              <a:spLocks/>
            </p:cNvSpPr>
            <p:nvPr/>
          </p:nvSpPr>
          <p:spPr bwMode="auto">
            <a:xfrm>
              <a:off x="2805362" y="7509247"/>
              <a:ext cx="521225" cy="522218"/>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666" y="0"/>
                    <a:pt x="666" y="0"/>
                    <a:pt x="666" y="0"/>
                  </a:cubicBezTo>
                  <a:cubicBezTo>
                    <a:pt x="666" y="222"/>
                    <a:pt x="666" y="444"/>
                    <a:pt x="666" y="666"/>
                  </a:cubicBezTo>
                  <a:cubicBezTo>
                    <a:pt x="444" y="666"/>
                    <a:pt x="222" y="666"/>
                    <a:pt x="0" y="666"/>
                  </a:cubicBezTo>
                  <a:cubicBezTo>
                    <a:pt x="0" y="444"/>
                    <a:pt x="0" y="2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210"/>
            <p:cNvSpPr>
              <a:spLocks/>
            </p:cNvSpPr>
            <p:nvPr/>
          </p:nvSpPr>
          <p:spPr bwMode="auto">
            <a:xfrm>
              <a:off x="6782104" y="7680108"/>
              <a:ext cx="579838" cy="717877"/>
            </a:xfrm>
            <a:custGeom>
              <a:avLst/>
              <a:gdLst>
                <a:gd name="connsiteX0" fmla="*/ 229275 w 579838"/>
                <a:gd name="connsiteY0" fmla="*/ 1068 h 717877"/>
                <a:gd name="connsiteX1" fmla="*/ 313786 w 579838"/>
                <a:gd name="connsiteY1" fmla="*/ 8613 h 717877"/>
                <a:gd name="connsiteX2" fmla="*/ 313786 w 579838"/>
                <a:gd name="connsiteY2" fmla="*/ 105814 h 717877"/>
                <a:gd name="connsiteX3" fmla="*/ 230840 w 579838"/>
                <a:gd name="connsiteY3" fmla="*/ 97975 h 717877"/>
                <a:gd name="connsiteX4" fmla="*/ 193280 w 579838"/>
                <a:gd name="connsiteY4" fmla="*/ 150495 h 717877"/>
                <a:gd name="connsiteX5" fmla="*/ 190932 w 579838"/>
                <a:gd name="connsiteY5" fmla="*/ 235154 h 717877"/>
                <a:gd name="connsiteX6" fmla="*/ 356041 w 579838"/>
                <a:gd name="connsiteY6" fmla="*/ 235154 h 717877"/>
                <a:gd name="connsiteX7" fmla="*/ 356041 w 579838"/>
                <a:gd name="connsiteY7" fmla="*/ 127763 h 717877"/>
                <a:gd name="connsiteX8" fmla="*/ 467940 w 579838"/>
                <a:gd name="connsiteY8" fmla="*/ 94056 h 717877"/>
                <a:gd name="connsiteX9" fmla="*/ 467940 w 579838"/>
                <a:gd name="connsiteY9" fmla="*/ 235154 h 717877"/>
                <a:gd name="connsiteX10" fmla="*/ 579838 w 579838"/>
                <a:gd name="connsiteY10" fmla="*/ 235154 h 717877"/>
                <a:gd name="connsiteX11" fmla="*/ 579838 w 579838"/>
                <a:gd name="connsiteY11" fmla="*/ 325435 h 717877"/>
                <a:gd name="connsiteX12" fmla="*/ 579838 w 579838"/>
                <a:gd name="connsiteY12" fmla="*/ 326766 h 717877"/>
                <a:gd name="connsiteX13" fmla="*/ 467822 w 579838"/>
                <a:gd name="connsiteY13" fmla="*/ 325982 h 717877"/>
                <a:gd name="connsiteX14" fmla="*/ 467822 w 579838"/>
                <a:gd name="connsiteY14" fmla="*/ 484400 h 717877"/>
                <a:gd name="connsiteX15" fmla="*/ 469389 w 579838"/>
                <a:gd name="connsiteY15" fmla="*/ 572236 h 717877"/>
                <a:gd name="connsiteX16" fmla="*/ 493672 w 579838"/>
                <a:gd name="connsiteY16" fmla="*/ 616938 h 717877"/>
                <a:gd name="connsiteX17" fmla="*/ 579838 w 579838"/>
                <a:gd name="connsiteY17" fmla="*/ 609096 h 717877"/>
                <a:gd name="connsiteX18" fmla="*/ 579838 w 579838"/>
                <a:gd name="connsiteY18" fmla="*/ 662541 h 717877"/>
                <a:gd name="connsiteX19" fmla="*/ 579838 w 579838"/>
                <a:gd name="connsiteY19" fmla="*/ 701563 h 717877"/>
                <a:gd name="connsiteX20" fmla="*/ 476547 w 579838"/>
                <a:gd name="connsiteY20" fmla="*/ 717240 h 717877"/>
                <a:gd name="connsiteX21" fmla="*/ 388124 w 579838"/>
                <a:gd name="connsiteY21" fmla="*/ 676479 h 717877"/>
                <a:gd name="connsiteX22" fmla="*/ 356041 w 579838"/>
                <a:gd name="connsiteY22" fmla="*/ 569087 h 717877"/>
                <a:gd name="connsiteX23" fmla="*/ 356041 w 579838"/>
                <a:gd name="connsiteY23" fmla="*/ 326084 h 717877"/>
                <a:gd name="connsiteX24" fmla="*/ 190932 w 579838"/>
                <a:gd name="connsiteY24" fmla="*/ 326084 h 717877"/>
                <a:gd name="connsiteX25" fmla="*/ 190932 w 579838"/>
                <a:gd name="connsiteY25" fmla="*/ 707050 h 717877"/>
                <a:gd name="connsiteX26" fmla="*/ 78251 w 579838"/>
                <a:gd name="connsiteY26" fmla="*/ 707050 h 717877"/>
                <a:gd name="connsiteX27" fmla="*/ 78251 w 579838"/>
                <a:gd name="connsiteY27" fmla="*/ 326084 h 717877"/>
                <a:gd name="connsiteX28" fmla="*/ 0 w 579838"/>
                <a:gd name="connsiteY28" fmla="*/ 326084 h 717877"/>
                <a:gd name="connsiteX29" fmla="*/ 0 w 579838"/>
                <a:gd name="connsiteY29" fmla="*/ 235154 h 717877"/>
                <a:gd name="connsiteX30" fmla="*/ 78251 w 579838"/>
                <a:gd name="connsiteY30" fmla="*/ 235154 h 717877"/>
                <a:gd name="connsiteX31" fmla="*/ 86076 w 579838"/>
                <a:gd name="connsiteY31" fmla="*/ 115221 h 717877"/>
                <a:gd name="connsiteX32" fmla="*/ 149459 w 579838"/>
                <a:gd name="connsiteY32" fmla="*/ 28210 h 717877"/>
                <a:gd name="connsiteX33" fmla="*/ 229275 w 579838"/>
                <a:gd name="connsiteY33" fmla="*/ 1068 h 71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9838" h="717877">
                  <a:moveTo>
                    <a:pt x="229275" y="1068"/>
                  </a:moveTo>
                  <a:cubicBezTo>
                    <a:pt x="257641" y="-1773"/>
                    <a:pt x="286789" y="1166"/>
                    <a:pt x="313786" y="8613"/>
                  </a:cubicBezTo>
                  <a:cubicBezTo>
                    <a:pt x="313786" y="40752"/>
                    <a:pt x="313786" y="72891"/>
                    <a:pt x="313786" y="105814"/>
                  </a:cubicBezTo>
                  <a:cubicBezTo>
                    <a:pt x="287963" y="94056"/>
                    <a:pt x="257445" y="87001"/>
                    <a:pt x="230840" y="97975"/>
                  </a:cubicBezTo>
                  <a:cubicBezTo>
                    <a:pt x="208930" y="106598"/>
                    <a:pt x="196410" y="128547"/>
                    <a:pt x="193280" y="150495"/>
                  </a:cubicBezTo>
                  <a:cubicBezTo>
                    <a:pt x="189367" y="178715"/>
                    <a:pt x="191715" y="206935"/>
                    <a:pt x="190932" y="235154"/>
                  </a:cubicBezTo>
                  <a:cubicBezTo>
                    <a:pt x="245708" y="235154"/>
                    <a:pt x="301266" y="235154"/>
                    <a:pt x="356041" y="235154"/>
                  </a:cubicBezTo>
                  <a:cubicBezTo>
                    <a:pt x="356041" y="199096"/>
                    <a:pt x="355259" y="163821"/>
                    <a:pt x="356041" y="127763"/>
                  </a:cubicBezTo>
                  <a:cubicBezTo>
                    <a:pt x="393601" y="117572"/>
                    <a:pt x="430379" y="105030"/>
                    <a:pt x="467940" y="94056"/>
                  </a:cubicBezTo>
                  <a:cubicBezTo>
                    <a:pt x="467940" y="141089"/>
                    <a:pt x="467157" y="188122"/>
                    <a:pt x="467940" y="235154"/>
                  </a:cubicBezTo>
                  <a:cubicBezTo>
                    <a:pt x="505500" y="235154"/>
                    <a:pt x="542278" y="235154"/>
                    <a:pt x="579838" y="235154"/>
                  </a:cubicBezTo>
                  <a:cubicBezTo>
                    <a:pt x="579838" y="303940"/>
                    <a:pt x="579838" y="321136"/>
                    <a:pt x="579838" y="325435"/>
                  </a:cubicBezTo>
                  <a:lnTo>
                    <a:pt x="579838" y="326766"/>
                  </a:lnTo>
                  <a:cubicBezTo>
                    <a:pt x="542238" y="325197"/>
                    <a:pt x="505422" y="325982"/>
                    <a:pt x="467822" y="325982"/>
                  </a:cubicBezTo>
                  <a:cubicBezTo>
                    <a:pt x="467822" y="378526"/>
                    <a:pt x="467822" y="431855"/>
                    <a:pt x="467822" y="484400"/>
                  </a:cubicBezTo>
                  <a:cubicBezTo>
                    <a:pt x="468605" y="513417"/>
                    <a:pt x="466255" y="543219"/>
                    <a:pt x="469389" y="572236"/>
                  </a:cubicBezTo>
                  <a:cubicBezTo>
                    <a:pt x="471739" y="589490"/>
                    <a:pt x="478005" y="608312"/>
                    <a:pt x="493672" y="616938"/>
                  </a:cubicBezTo>
                  <a:cubicBezTo>
                    <a:pt x="521088" y="631839"/>
                    <a:pt x="554772" y="625565"/>
                    <a:pt x="579838" y="609096"/>
                  </a:cubicBezTo>
                  <a:lnTo>
                    <a:pt x="579838" y="662541"/>
                  </a:lnTo>
                  <a:cubicBezTo>
                    <a:pt x="579838" y="701563"/>
                    <a:pt x="579838" y="701563"/>
                    <a:pt x="579838" y="701563"/>
                  </a:cubicBezTo>
                  <a:cubicBezTo>
                    <a:pt x="547755" y="715673"/>
                    <a:pt x="511760" y="719592"/>
                    <a:pt x="476547" y="717240"/>
                  </a:cubicBezTo>
                  <a:cubicBezTo>
                    <a:pt x="443682" y="714889"/>
                    <a:pt x="409252" y="703131"/>
                    <a:pt x="388124" y="676479"/>
                  </a:cubicBezTo>
                  <a:cubicBezTo>
                    <a:pt x="363084" y="646691"/>
                    <a:pt x="356824" y="606713"/>
                    <a:pt x="356041" y="569087"/>
                  </a:cubicBezTo>
                  <a:cubicBezTo>
                    <a:pt x="356041" y="488348"/>
                    <a:pt x="356041" y="406824"/>
                    <a:pt x="356041" y="326084"/>
                  </a:cubicBezTo>
                  <a:cubicBezTo>
                    <a:pt x="301266" y="326084"/>
                    <a:pt x="245708" y="326084"/>
                    <a:pt x="190932" y="326084"/>
                  </a:cubicBezTo>
                  <a:cubicBezTo>
                    <a:pt x="190932" y="453073"/>
                    <a:pt x="190932" y="580062"/>
                    <a:pt x="190932" y="707050"/>
                  </a:cubicBezTo>
                  <a:cubicBezTo>
                    <a:pt x="153372" y="707050"/>
                    <a:pt x="115811" y="707050"/>
                    <a:pt x="78251" y="707050"/>
                  </a:cubicBezTo>
                  <a:cubicBezTo>
                    <a:pt x="78251" y="580062"/>
                    <a:pt x="78251" y="453073"/>
                    <a:pt x="78251" y="326084"/>
                  </a:cubicBezTo>
                  <a:cubicBezTo>
                    <a:pt x="52428" y="326084"/>
                    <a:pt x="25823" y="326084"/>
                    <a:pt x="0" y="326084"/>
                  </a:cubicBezTo>
                  <a:cubicBezTo>
                    <a:pt x="0" y="295513"/>
                    <a:pt x="0" y="265726"/>
                    <a:pt x="0" y="235154"/>
                  </a:cubicBezTo>
                  <a:cubicBezTo>
                    <a:pt x="25823" y="235154"/>
                    <a:pt x="51646" y="235154"/>
                    <a:pt x="78251" y="235154"/>
                  </a:cubicBezTo>
                  <a:cubicBezTo>
                    <a:pt x="79816" y="195176"/>
                    <a:pt x="73556" y="153631"/>
                    <a:pt x="86076" y="115221"/>
                  </a:cubicBezTo>
                  <a:cubicBezTo>
                    <a:pt x="95466" y="79946"/>
                    <a:pt x="118159" y="47807"/>
                    <a:pt x="149459" y="28210"/>
                  </a:cubicBezTo>
                  <a:cubicBezTo>
                    <a:pt x="173326" y="12532"/>
                    <a:pt x="200909" y="3910"/>
                    <a:pt x="229275" y="10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9"/>
            <p:cNvSpPr>
              <a:spLocks/>
            </p:cNvSpPr>
            <p:nvPr/>
          </p:nvSpPr>
          <p:spPr bwMode="auto">
            <a:xfrm>
              <a:off x="4459109" y="7711246"/>
              <a:ext cx="141731" cy="136432"/>
            </a:xfrm>
            <a:custGeom>
              <a:avLst/>
              <a:gdLst>
                <a:gd name="T0" fmla="*/ 75 w 181"/>
                <a:gd name="T1" fmla="*/ 4 h 174"/>
                <a:gd name="T2" fmla="*/ 155 w 181"/>
                <a:gd name="T3" fmla="*/ 32 h 174"/>
                <a:gd name="T4" fmla="*/ 165 w 181"/>
                <a:gd name="T5" fmla="*/ 126 h 174"/>
                <a:gd name="T6" fmla="*/ 69 w 181"/>
                <a:gd name="T7" fmla="*/ 166 h 174"/>
                <a:gd name="T8" fmla="*/ 2 w 181"/>
                <a:gd name="T9" fmla="*/ 86 h 174"/>
                <a:gd name="T10" fmla="*/ 75 w 181"/>
                <a:gd name="T11" fmla="*/ 4 h 174"/>
              </a:gdLst>
              <a:ahLst/>
              <a:cxnLst>
                <a:cxn ang="0">
                  <a:pos x="T0" y="T1"/>
                </a:cxn>
                <a:cxn ang="0">
                  <a:pos x="T2" y="T3"/>
                </a:cxn>
                <a:cxn ang="0">
                  <a:pos x="T4" y="T5"/>
                </a:cxn>
                <a:cxn ang="0">
                  <a:pos x="T6" y="T7"/>
                </a:cxn>
                <a:cxn ang="0">
                  <a:pos x="T8" y="T9"/>
                </a:cxn>
                <a:cxn ang="0">
                  <a:pos x="T10" y="T11"/>
                </a:cxn>
              </a:cxnLst>
              <a:rect l="0" t="0" r="r" b="b"/>
              <a:pathLst>
                <a:path w="181" h="174">
                  <a:moveTo>
                    <a:pt x="75" y="4"/>
                  </a:moveTo>
                  <a:cubicBezTo>
                    <a:pt x="104" y="0"/>
                    <a:pt x="135" y="10"/>
                    <a:pt x="155" y="32"/>
                  </a:cubicBezTo>
                  <a:cubicBezTo>
                    <a:pt x="177" y="57"/>
                    <a:pt x="181" y="97"/>
                    <a:pt x="165" y="126"/>
                  </a:cubicBezTo>
                  <a:cubicBezTo>
                    <a:pt x="146" y="159"/>
                    <a:pt x="105" y="174"/>
                    <a:pt x="69" y="166"/>
                  </a:cubicBezTo>
                  <a:cubicBezTo>
                    <a:pt x="31" y="159"/>
                    <a:pt x="0" y="125"/>
                    <a:pt x="2" y="86"/>
                  </a:cubicBezTo>
                  <a:cubicBezTo>
                    <a:pt x="1" y="45"/>
                    <a:pt x="35" y="9"/>
                    <a:pt x="7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
            <p:cNvSpPr>
              <a:spLocks/>
            </p:cNvSpPr>
            <p:nvPr/>
          </p:nvSpPr>
          <p:spPr bwMode="auto">
            <a:xfrm>
              <a:off x="3653761" y="7727804"/>
              <a:ext cx="711634" cy="660306"/>
            </a:xfrm>
            <a:custGeom>
              <a:avLst/>
              <a:gdLst>
                <a:gd name="T0" fmla="*/ 0 w 909"/>
                <a:gd name="T1" fmla="*/ 1 h 842"/>
                <a:gd name="T2" fmla="*/ 209 w 909"/>
                <a:gd name="T3" fmla="*/ 1 h 842"/>
                <a:gd name="T4" fmla="*/ 406 w 909"/>
                <a:gd name="T5" fmla="*/ 498 h 842"/>
                <a:gd name="T6" fmla="*/ 455 w 909"/>
                <a:gd name="T7" fmla="*/ 622 h 842"/>
                <a:gd name="T8" fmla="*/ 708 w 909"/>
                <a:gd name="T9" fmla="*/ 1 h 842"/>
                <a:gd name="T10" fmla="*/ 909 w 909"/>
                <a:gd name="T11" fmla="*/ 1 h 842"/>
                <a:gd name="T12" fmla="*/ 909 w 909"/>
                <a:gd name="T13" fmla="*/ 841 h 842"/>
                <a:gd name="T14" fmla="*/ 764 w 909"/>
                <a:gd name="T15" fmla="*/ 841 h 842"/>
                <a:gd name="T16" fmla="*/ 764 w 909"/>
                <a:gd name="T17" fmla="*/ 221 h 842"/>
                <a:gd name="T18" fmla="*/ 763 w 909"/>
                <a:gd name="T19" fmla="*/ 193 h 842"/>
                <a:gd name="T20" fmla="*/ 756 w 909"/>
                <a:gd name="T21" fmla="*/ 206 h 842"/>
                <a:gd name="T22" fmla="*/ 505 w 909"/>
                <a:gd name="T23" fmla="*/ 840 h 842"/>
                <a:gd name="T24" fmla="*/ 401 w 909"/>
                <a:gd name="T25" fmla="*/ 841 h 842"/>
                <a:gd name="T26" fmla="*/ 145 w 909"/>
                <a:gd name="T27" fmla="*/ 206 h 842"/>
                <a:gd name="T28" fmla="*/ 138 w 909"/>
                <a:gd name="T29" fmla="*/ 193 h 842"/>
                <a:gd name="T30" fmla="*/ 137 w 909"/>
                <a:gd name="T31" fmla="*/ 465 h 842"/>
                <a:gd name="T32" fmla="*/ 137 w 909"/>
                <a:gd name="T33" fmla="*/ 841 h 842"/>
                <a:gd name="T34" fmla="*/ 0 w 909"/>
                <a:gd name="T35" fmla="*/ 841 h 842"/>
                <a:gd name="T36" fmla="*/ 0 w 909"/>
                <a:gd name="T37" fmla="*/ 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9" h="842">
                  <a:moveTo>
                    <a:pt x="0" y="1"/>
                  </a:moveTo>
                  <a:cubicBezTo>
                    <a:pt x="70" y="1"/>
                    <a:pt x="140" y="1"/>
                    <a:pt x="209" y="1"/>
                  </a:cubicBezTo>
                  <a:cubicBezTo>
                    <a:pt x="275" y="167"/>
                    <a:pt x="340" y="332"/>
                    <a:pt x="406" y="498"/>
                  </a:cubicBezTo>
                  <a:cubicBezTo>
                    <a:pt x="422" y="539"/>
                    <a:pt x="438" y="581"/>
                    <a:pt x="455" y="622"/>
                  </a:cubicBezTo>
                  <a:cubicBezTo>
                    <a:pt x="539" y="415"/>
                    <a:pt x="624" y="209"/>
                    <a:pt x="708" y="1"/>
                  </a:cubicBezTo>
                  <a:cubicBezTo>
                    <a:pt x="775" y="0"/>
                    <a:pt x="842" y="1"/>
                    <a:pt x="909" y="1"/>
                  </a:cubicBezTo>
                  <a:cubicBezTo>
                    <a:pt x="909" y="281"/>
                    <a:pt x="909" y="561"/>
                    <a:pt x="909" y="841"/>
                  </a:cubicBezTo>
                  <a:cubicBezTo>
                    <a:pt x="861" y="841"/>
                    <a:pt x="812" y="841"/>
                    <a:pt x="764" y="841"/>
                  </a:cubicBezTo>
                  <a:cubicBezTo>
                    <a:pt x="764" y="634"/>
                    <a:pt x="764" y="427"/>
                    <a:pt x="764" y="221"/>
                  </a:cubicBezTo>
                  <a:cubicBezTo>
                    <a:pt x="764" y="212"/>
                    <a:pt x="764" y="202"/>
                    <a:pt x="763" y="193"/>
                  </a:cubicBezTo>
                  <a:cubicBezTo>
                    <a:pt x="760" y="197"/>
                    <a:pt x="758" y="202"/>
                    <a:pt x="756" y="206"/>
                  </a:cubicBezTo>
                  <a:cubicBezTo>
                    <a:pt x="672" y="418"/>
                    <a:pt x="587" y="629"/>
                    <a:pt x="505" y="840"/>
                  </a:cubicBezTo>
                  <a:cubicBezTo>
                    <a:pt x="470" y="842"/>
                    <a:pt x="436" y="841"/>
                    <a:pt x="401" y="841"/>
                  </a:cubicBezTo>
                  <a:cubicBezTo>
                    <a:pt x="315" y="630"/>
                    <a:pt x="231" y="418"/>
                    <a:pt x="145" y="206"/>
                  </a:cubicBezTo>
                  <a:cubicBezTo>
                    <a:pt x="143" y="202"/>
                    <a:pt x="140" y="197"/>
                    <a:pt x="138" y="193"/>
                  </a:cubicBezTo>
                  <a:cubicBezTo>
                    <a:pt x="136" y="284"/>
                    <a:pt x="138" y="374"/>
                    <a:pt x="137" y="465"/>
                  </a:cubicBezTo>
                  <a:cubicBezTo>
                    <a:pt x="137" y="590"/>
                    <a:pt x="137" y="716"/>
                    <a:pt x="137" y="841"/>
                  </a:cubicBezTo>
                  <a:cubicBezTo>
                    <a:pt x="91" y="841"/>
                    <a:pt x="46" y="841"/>
                    <a:pt x="0" y="841"/>
                  </a:cubicBezTo>
                  <a:cubicBezTo>
                    <a:pt x="0" y="561"/>
                    <a:pt x="0" y="28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1"/>
            <p:cNvSpPr>
              <a:spLocks/>
            </p:cNvSpPr>
            <p:nvPr/>
          </p:nvSpPr>
          <p:spPr bwMode="auto">
            <a:xfrm>
              <a:off x="4655479" y="7899669"/>
              <a:ext cx="371878" cy="501025"/>
            </a:xfrm>
            <a:custGeom>
              <a:avLst/>
              <a:gdLst>
                <a:gd name="T0" fmla="*/ 220 w 475"/>
                <a:gd name="T1" fmla="*/ 19 h 639"/>
                <a:gd name="T2" fmla="*/ 434 w 475"/>
                <a:gd name="T3" fmla="*/ 20 h 639"/>
                <a:gd name="T4" fmla="*/ 475 w 475"/>
                <a:gd name="T5" fmla="*/ 37 h 639"/>
                <a:gd name="T6" fmla="*/ 475 w 475"/>
                <a:gd name="T7" fmla="*/ 175 h 639"/>
                <a:gd name="T8" fmla="*/ 310 w 475"/>
                <a:gd name="T9" fmla="*/ 124 h 639"/>
                <a:gd name="T10" fmla="*/ 191 w 475"/>
                <a:gd name="T11" fmla="*/ 191 h 639"/>
                <a:gd name="T12" fmla="*/ 153 w 475"/>
                <a:gd name="T13" fmla="*/ 358 h 639"/>
                <a:gd name="T14" fmla="*/ 211 w 475"/>
                <a:gd name="T15" fmla="*/ 477 h 639"/>
                <a:gd name="T16" fmla="*/ 346 w 475"/>
                <a:gd name="T17" fmla="*/ 517 h 639"/>
                <a:gd name="T18" fmla="*/ 475 w 475"/>
                <a:gd name="T19" fmla="*/ 464 h 639"/>
                <a:gd name="T20" fmla="*/ 475 w 475"/>
                <a:gd name="T21" fmla="*/ 595 h 639"/>
                <a:gd name="T22" fmla="*/ 278 w 475"/>
                <a:gd name="T23" fmla="*/ 636 h 639"/>
                <a:gd name="T24" fmla="*/ 91 w 475"/>
                <a:gd name="T25" fmla="*/ 557 h 639"/>
                <a:gd name="T26" fmla="*/ 4 w 475"/>
                <a:gd name="T27" fmla="*/ 356 h 639"/>
                <a:gd name="T28" fmla="*/ 60 w 475"/>
                <a:gd name="T29" fmla="*/ 132 h 639"/>
                <a:gd name="T30" fmla="*/ 220 w 475"/>
                <a:gd name="T31" fmla="*/ 1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5" h="639">
                  <a:moveTo>
                    <a:pt x="220" y="19"/>
                  </a:moveTo>
                  <a:cubicBezTo>
                    <a:pt x="290" y="0"/>
                    <a:pt x="365" y="0"/>
                    <a:pt x="434" y="20"/>
                  </a:cubicBezTo>
                  <a:cubicBezTo>
                    <a:pt x="449" y="24"/>
                    <a:pt x="462" y="30"/>
                    <a:pt x="475" y="37"/>
                  </a:cubicBezTo>
                  <a:cubicBezTo>
                    <a:pt x="475" y="83"/>
                    <a:pt x="475" y="129"/>
                    <a:pt x="475" y="175"/>
                  </a:cubicBezTo>
                  <a:cubicBezTo>
                    <a:pt x="428" y="139"/>
                    <a:pt x="370" y="117"/>
                    <a:pt x="310" y="124"/>
                  </a:cubicBezTo>
                  <a:cubicBezTo>
                    <a:pt x="264" y="129"/>
                    <a:pt x="219" y="153"/>
                    <a:pt x="191" y="191"/>
                  </a:cubicBezTo>
                  <a:cubicBezTo>
                    <a:pt x="155" y="238"/>
                    <a:pt x="146" y="300"/>
                    <a:pt x="153" y="358"/>
                  </a:cubicBezTo>
                  <a:cubicBezTo>
                    <a:pt x="157" y="403"/>
                    <a:pt x="176" y="447"/>
                    <a:pt x="211" y="477"/>
                  </a:cubicBezTo>
                  <a:cubicBezTo>
                    <a:pt x="247" y="510"/>
                    <a:pt x="298" y="521"/>
                    <a:pt x="346" y="517"/>
                  </a:cubicBezTo>
                  <a:cubicBezTo>
                    <a:pt x="393" y="512"/>
                    <a:pt x="437" y="492"/>
                    <a:pt x="475" y="464"/>
                  </a:cubicBezTo>
                  <a:cubicBezTo>
                    <a:pt x="475" y="508"/>
                    <a:pt x="475" y="551"/>
                    <a:pt x="475" y="595"/>
                  </a:cubicBezTo>
                  <a:cubicBezTo>
                    <a:pt x="416" y="630"/>
                    <a:pt x="346" y="639"/>
                    <a:pt x="278" y="636"/>
                  </a:cubicBezTo>
                  <a:cubicBezTo>
                    <a:pt x="209" y="632"/>
                    <a:pt x="141" y="606"/>
                    <a:pt x="91" y="557"/>
                  </a:cubicBezTo>
                  <a:cubicBezTo>
                    <a:pt x="36" y="505"/>
                    <a:pt x="7" y="430"/>
                    <a:pt x="4" y="356"/>
                  </a:cubicBezTo>
                  <a:cubicBezTo>
                    <a:pt x="0" y="278"/>
                    <a:pt x="16" y="197"/>
                    <a:pt x="60" y="132"/>
                  </a:cubicBezTo>
                  <a:cubicBezTo>
                    <a:pt x="98" y="77"/>
                    <a:pt x="156" y="38"/>
                    <a:pt x="22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08"/>
            <p:cNvSpPr>
              <a:spLocks/>
            </p:cNvSpPr>
            <p:nvPr/>
          </p:nvSpPr>
          <p:spPr bwMode="auto">
            <a:xfrm>
              <a:off x="5390403" y="7903380"/>
              <a:ext cx="484756" cy="495157"/>
            </a:xfrm>
            <a:custGeom>
              <a:avLst/>
              <a:gdLst>
                <a:gd name="connsiteX0" fmla="*/ 234908 w 484756"/>
                <a:gd name="connsiteY0" fmla="*/ 92565 h 495157"/>
                <a:gd name="connsiteX1" fmla="*/ 160481 w 484756"/>
                <a:gd name="connsiteY1" fmla="*/ 122357 h 495157"/>
                <a:gd name="connsiteX2" fmla="*/ 117391 w 484756"/>
                <a:gd name="connsiteY2" fmla="*/ 220356 h 495157"/>
                <a:gd name="connsiteX3" fmla="*/ 134627 w 484756"/>
                <a:gd name="connsiteY3" fmla="*/ 338738 h 495157"/>
                <a:gd name="connsiteX4" fmla="*/ 205137 w 484756"/>
                <a:gd name="connsiteY4" fmla="*/ 397537 h 495157"/>
                <a:gd name="connsiteX5" fmla="*/ 296800 w 484756"/>
                <a:gd name="connsiteY5" fmla="*/ 392833 h 495157"/>
                <a:gd name="connsiteX6" fmla="*/ 352425 w 484756"/>
                <a:gd name="connsiteY6" fmla="*/ 338738 h 495157"/>
                <a:gd name="connsiteX7" fmla="*/ 368094 w 484756"/>
                <a:gd name="connsiteY7" fmla="*/ 223492 h 495157"/>
                <a:gd name="connsiteX8" fmla="*/ 329705 w 484756"/>
                <a:gd name="connsiteY8" fmla="*/ 124709 h 495157"/>
                <a:gd name="connsiteX9" fmla="*/ 234908 w 484756"/>
                <a:gd name="connsiteY9" fmla="*/ 92565 h 495157"/>
                <a:gd name="connsiteX10" fmla="*/ 283356 w 484756"/>
                <a:gd name="connsiteY10" fmla="*/ 1582 h 495157"/>
                <a:gd name="connsiteX11" fmla="*/ 362527 w 484756"/>
                <a:gd name="connsiteY11" fmla="*/ 22164 h 495157"/>
                <a:gd name="connsiteX12" fmla="*/ 461172 w 484756"/>
                <a:gd name="connsiteY12" fmla="*/ 122526 h 495157"/>
                <a:gd name="connsiteX13" fmla="*/ 483877 w 484756"/>
                <a:gd name="connsiteY13" fmla="*/ 270716 h 495157"/>
                <a:gd name="connsiteX14" fmla="*/ 433771 w 484756"/>
                <a:gd name="connsiteY14" fmla="*/ 408714 h 495157"/>
                <a:gd name="connsiteX15" fmla="*/ 304592 w 484756"/>
                <a:gd name="connsiteY15" fmla="*/ 488689 h 495157"/>
                <a:gd name="connsiteX16" fmla="*/ 172281 w 484756"/>
                <a:gd name="connsiteY16" fmla="*/ 488689 h 495157"/>
                <a:gd name="connsiteX17" fmla="*/ 42320 w 484756"/>
                <a:gd name="connsiteY17" fmla="*/ 403225 h 495157"/>
                <a:gd name="connsiteX18" fmla="*/ 826 w 484756"/>
                <a:gd name="connsiteY18" fmla="*/ 226808 h 495157"/>
                <a:gd name="connsiteX19" fmla="*/ 53280 w 484756"/>
                <a:gd name="connsiteY19" fmla="*/ 82538 h 495157"/>
                <a:gd name="connsiteX20" fmla="*/ 201249 w 484756"/>
                <a:gd name="connsiteY20" fmla="*/ 3346 h 495157"/>
                <a:gd name="connsiteX21" fmla="*/ 283356 w 484756"/>
                <a:gd name="connsiteY21" fmla="*/ 1582 h 49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756" h="495157">
                  <a:moveTo>
                    <a:pt x="234908" y="92565"/>
                  </a:moveTo>
                  <a:cubicBezTo>
                    <a:pt x="208271" y="94133"/>
                    <a:pt x="180851" y="103541"/>
                    <a:pt x="160481" y="122357"/>
                  </a:cubicBezTo>
                  <a:cubicBezTo>
                    <a:pt x="133060" y="147445"/>
                    <a:pt x="120525" y="184292"/>
                    <a:pt x="117391" y="220356"/>
                  </a:cubicBezTo>
                  <a:cubicBezTo>
                    <a:pt x="113474" y="260339"/>
                    <a:pt x="115825" y="302675"/>
                    <a:pt x="134627" y="338738"/>
                  </a:cubicBezTo>
                  <a:cubicBezTo>
                    <a:pt x="148729" y="366962"/>
                    <a:pt x="174583" y="388913"/>
                    <a:pt x="205137" y="397537"/>
                  </a:cubicBezTo>
                  <a:cubicBezTo>
                    <a:pt x="234908" y="404593"/>
                    <a:pt x="267813" y="404593"/>
                    <a:pt x="296800" y="392833"/>
                  </a:cubicBezTo>
                  <a:cubicBezTo>
                    <a:pt x="321871" y="383426"/>
                    <a:pt x="341457" y="363042"/>
                    <a:pt x="352425" y="338738"/>
                  </a:cubicBezTo>
                  <a:cubicBezTo>
                    <a:pt x="368877" y="302675"/>
                    <a:pt x="370444" y="261907"/>
                    <a:pt x="368094" y="223492"/>
                  </a:cubicBezTo>
                  <a:cubicBezTo>
                    <a:pt x="365744" y="187428"/>
                    <a:pt x="355559" y="150580"/>
                    <a:pt x="329705" y="124709"/>
                  </a:cubicBezTo>
                  <a:cubicBezTo>
                    <a:pt x="304635" y="100405"/>
                    <a:pt x="268596" y="90997"/>
                    <a:pt x="234908" y="92565"/>
                  </a:cubicBezTo>
                  <a:close/>
                  <a:moveTo>
                    <a:pt x="283356" y="1582"/>
                  </a:moveTo>
                  <a:cubicBezTo>
                    <a:pt x="310659" y="4326"/>
                    <a:pt x="337474" y="10795"/>
                    <a:pt x="362527" y="22164"/>
                  </a:cubicBezTo>
                  <a:cubicBezTo>
                    <a:pt x="406369" y="41766"/>
                    <a:pt x="441600" y="78617"/>
                    <a:pt x="461172" y="122526"/>
                  </a:cubicBezTo>
                  <a:cubicBezTo>
                    <a:pt x="482311" y="168786"/>
                    <a:pt x="487008" y="220535"/>
                    <a:pt x="483877" y="270716"/>
                  </a:cubicBezTo>
                  <a:cubicBezTo>
                    <a:pt x="479962" y="320113"/>
                    <a:pt x="465087" y="369510"/>
                    <a:pt x="433771" y="408714"/>
                  </a:cubicBezTo>
                  <a:cubicBezTo>
                    <a:pt x="402455" y="450270"/>
                    <a:pt x="355481" y="477712"/>
                    <a:pt x="304592" y="488689"/>
                  </a:cubicBezTo>
                  <a:cubicBezTo>
                    <a:pt x="261532" y="497314"/>
                    <a:pt x="216124" y="497314"/>
                    <a:pt x="172281" y="488689"/>
                  </a:cubicBezTo>
                  <a:cubicBezTo>
                    <a:pt x="120610" y="476928"/>
                    <a:pt x="72853" y="447133"/>
                    <a:pt x="42320" y="403225"/>
                  </a:cubicBezTo>
                  <a:cubicBezTo>
                    <a:pt x="6306" y="352260"/>
                    <a:pt x="-3089" y="287966"/>
                    <a:pt x="826" y="226808"/>
                  </a:cubicBezTo>
                  <a:cubicBezTo>
                    <a:pt x="3957" y="175059"/>
                    <a:pt x="20398" y="123310"/>
                    <a:pt x="53280" y="82538"/>
                  </a:cubicBezTo>
                  <a:cubicBezTo>
                    <a:pt x="89294" y="37061"/>
                    <a:pt x="144880" y="10403"/>
                    <a:pt x="201249" y="3346"/>
                  </a:cubicBezTo>
                  <a:cubicBezTo>
                    <a:pt x="228259" y="-182"/>
                    <a:pt x="256052" y="-1162"/>
                    <a:pt x="283356" y="15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3"/>
            <p:cNvSpPr>
              <a:spLocks/>
            </p:cNvSpPr>
            <p:nvPr/>
          </p:nvSpPr>
          <p:spPr bwMode="auto">
            <a:xfrm>
              <a:off x="5922778" y="7898675"/>
              <a:ext cx="329491" cy="502018"/>
            </a:xfrm>
            <a:custGeom>
              <a:avLst/>
              <a:gdLst>
                <a:gd name="T0" fmla="*/ 175 w 421"/>
                <a:gd name="T1" fmla="*/ 11 h 640"/>
                <a:gd name="T2" fmla="*/ 374 w 421"/>
                <a:gd name="T3" fmla="*/ 32 h 640"/>
                <a:gd name="T4" fmla="*/ 374 w 421"/>
                <a:gd name="T5" fmla="*/ 164 h 640"/>
                <a:gd name="T6" fmla="*/ 223 w 421"/>
                <a:gd name="T7" fmla="*/ 120 h 640"/>
                <a:gd name="T8" fmla="*/ 154 w 421"/>
                <a:gd name="T9" fmla="*/ 158 h 640"/>
                <a:gd name="T10" fmla="*/ 175 w 421"/>
                <a:gd name="T11" fmla="*/ 231 h 640"/>
                <a:gd name="T12" fmla="*/ 307 w 421"/>
                <a:gd name="T13" fmla="*/ 295 h 640"/>
                <a:gd name="T14" fmla="*/ 389 w 421"/>
                <a:gd name="T15" fmla="*/ 373 h 640"/>
                <a:gd name="T16" fmla="*/ 352 w 421"/>
                <a:gd name="T17" fmla="*/ 576 h 640"/>
                <a:gd name="T18" fmla="*/ 151 w 421"/>
                <a:gd name="T19" fmla="*/ 637 h 640"/>
                <a:gd name="T20" fmla="*/ 5 w 421"/>
                <a:gd name="T21" fmla="*/ 603 h 640"/>
                <a:gd name="T22" fmla="*/ 5 w 421"/>
                <a:gd name="T23" fmla="*/ 464 h 640"/>
                <a:gd name="T24" fmla="*/ 136 w 421"/>
                <a:gd name="T25" fmla="*/ 520 h 640"/>
                <a:gd name="T26" fmla="*/ 235 w 421"/>
                <a:gd name="T27" fmla="*/ 511 h 640"/>
                <a:gd name="T28" fmla="*/ 252 w 421"/>
                <a:gd name="T29" fmla="*/ 429 h 640"/>
                <a:gd name="T30" fmla="*/ 190 w 421"/>
                <a:gd name="T31" fmla="*/ 388 h 640"/>
                <a:gd name="T32" fmla="*/ 65 w 421"/>
                <a:gd name="T33" fmla="*/ 325 h 640"/>
                <a:gd name="T34" fmla="*/ 11 w 421"/>
                <a:gd name="T35" fmla="*/ 243 h 640"/>
                <a:gd name="T36" fmla="*/ 31 w 421"/>
                <a:gd name="T37" fmla="*/ 99 h 640"/>
                <a:gd name="T38" fmla="*/ 175 w 421"/>
                <a:gd name="T39" fmla="*/ 11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1" h="640">
                  <a:moveTo>
                    <a:pt x="175" y="11"/>
                  </a:moveTo>
                  <a:cubicBezTo>
                    <a:pt x="241" y="0"/>
                    <a:pt x="311" y="8"/>
                    <a:pt x="374" y="32"/>
                  </a:cubicBezTo>
                  <a:cubicBezTo>
                    <a:pt x="374" y="76"/>
                    <a:pt x="374" y="120"/>
                    <a:pt x="374" y="164"/>
                  </a:cubicBezTo>
                  <a:cubicBezTo>
                    <a:pt x="330" y="134"/>
                    <a:pt x="276" y="118"/>
                    <a:pt x="223" y="120"/>
                  </a:cubicBezTo>
                  <a:cubicBezTo>
                    <a:pt x="196" y="121"/>
                    <a:pt x="166" y="132"/>
                    <a:pt x="154" y="158"/>
                  </a:cubicBezTo>
                  <a:cubicBezTo>
                    <a:pt x="144" y="183"/>
                    <a:pt x="151" y="216"/>
                    <a:pt x="175" y="231"/>
                  </a:cubicBezTo>
                  <a:cubicBezTo>
                    <a:pt x="216" y="259"/>
                    <a:pt x="264" y="270"/>
                    <a:pt x="307" y="295"/>
                  </a:cubicBezTo>
                  <a:cubicBezTo>
                    <a:pt x="340" y="314"/>
                    <a:pt x="372" y="338"/>
                    <a:pt x="389" y="373"/>
                  </a:cubicBezTo>
                  <a:cubicBezTo>
                    <a:pt x="421" y="439"/>
                    <a:pt x="408" y="527"/>
                    <a:pt x="352" y="576"/>
                  </a:cubicBezTo>
                  <a:cubicBezTo>
                    <a:pt x="299" y="626"/>
                    <a:pt x="222" y="640"/>
                    <a:pt x="151" y="637"/>
                  </a:cubicBezTo>
                  <a:cubicBezTo>
                    <a:pt x="101" y="634"/>
                    <a:pt x="51" y="624"/>
                    <a:pt x="5" y="603"/>
                  </a:cubicBezTo>
                  <a:cubicBezTo>
                    <a:pt x="5" y="557"/>
                    <a:pt x="5" y="510"/>
                    <a:pt x="5" y="464"/>
                  </a:cubicBezTo>
                  <a:cubicBezTo>
                    <a:pt x="44" y="492"/>
                    <a:pt x="89" y="512"/>
                    <a:pt x="136" y="520"/>
                  </a:cubicBezTo>
                  <a:cubicBezTo>
                    <a:pt x="169" y="526"/>
                    <a:pt x="205" y="526"/>
                    <a:pt x="235" y="511"/>
                  </a:cubicBezTo>
                  <a:cubicBezTo>
                    <a:pt x="265" y="497"/>
                    <a:pt x="270" y="455"/>
                    <a:pt x="252" y="429"/>
                  </a:cubicBezTo>
                  <a:cubicBezTo>
                    <a:pt x="236" y="410"/>
                    <a:pt x="212" y="399"/>
                    <a:pt x="190" y="388"/>
                  </a:cubicBezTo>
                  <a:cubicBezTo>
                    <a:pt x="147" y="369"/>
                    <a:pt x="103" y="353"/>
                    <a:pt x="65" y="325"/>
                  </a:cubicBezTo>
                  <a:cubicBezTo>
                    <a:pt x="39" y="304"/>
                    <a:pt x="19" y="275"/>
                    <a:pt x="11" y="243"/>
                  </a:cubicBezTo>
                  <a:cubicBezTo>
                    <a:pt x="0" y="195"/>
                    <a:pt x="4" y="141"/>
                    <a:pt x="31" y="99"/>
                  </a:cubicBezTo>
                  <a:cubicBezTo>
                    <a:pt x="63" y="51"/>
                    <a:pt x="118" y="21"/>
                    <a:pt x="17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09"/>
            <p:cNvSpPr>
              <a:spLocks/>
            </p:cNvSpPr>
            <p:nvPr/>
          </p:nvSpPr>
          <p:spPr bwMode="auto">
            <a:xfrm>
              <a:off x="6287914" y="7903619"/>
              <a:ext cx="483887" cy="494530"/>
            </a:xfrm>
            <a:custGeom>
              <a:avLst/>
              <a:gdLst>
                <a:gd name="connsiteX0" fmla="*/ 232634 w 483887"/>
                <a:gd name="connsiteY0" fmla="*/ 92326 h 494530"/>
                <a:gd name="connsiteX1" fmla="*/ 150478 w 483887"/>
                <a:gd name="connsiteY1" fmla="*/ 132310 h 494530"/>
                <a:gd name="connsiteX2" fmla="*/ 116051 w 483887"/>
                <a:gd name="connsiteY2" fmla="*/ 226389 h 494530"/>
                <a:gd name="connsiteX3" fmla="*/ 129352 w 483887"/>
                <a:gd name="connsiteY3" fmla="*/ 329091 h 494530"/>
                <a:gd name="connsiteX4" fmla="*/ 188817 w 483887"/>
                <a:gd name="connsiteY4" fmla="*/ 391026 h 494530"/>
                <a:gd name="connsiteX5" fmla="*/ 269408 w 483887"/>
                <a:gd name="connsiteY5" fmla="*/ 400434 h 494530"/>
                <a:gd name="connsiteX6" fmla="*/ 335915 w 483887"/>
                <a:gd name="connsiteY6" fmla="*/ 364371 h 494530"/>
                <a:gd name="connsiteX7" fmla="*/ 364865 w 483887"/>
                <a:gd name="connsiteY7" fmla="*/ 295380 h 494530"/>
                <a:gd name="connsiteX8" fmla="*/ 364083 w 483887"/>
                <a:gd name="connsiteY8" fmla="*/ 194245 h 494530"/>
                <a:gd name="connsiteX9" fmla="*/ 322614 w 483887"/>
                <a:gd name="connsiteY9" fmla="*/ 119766 h 494530"/>
                <a:gd name="connsiteX10" fmla="*/ 232634 w 483887"/>
                <a:gd name="connsiteY10" fmla="*/ 92326 h 494530"/>
                <a:gd name="connsiteX11" fmla="*/ 287661 w 483887"/>
                <a:gd name="connsiteY11" fmla="*/ 2124 h 494530"/>
                <a:gd name="connsiteX12" fmla="*/ 369600 w 483887"/>
                <a:gd name="connsiteY12" fmla="*/ 25831 h 494530"/>
                <a:gd name="connsiteX13" fmla="*/ 466596 w 483887"/>
                <a:gd name="connsiteY13" fmla="*/ 135548 h 494530"/>
                <a:gd name="connsiteX14" fmla="*/ 483805 w 483887"/>
                <a:gd name="connsiteY14" fmla="*/ 248400 h 494530"/>
                <a:gd name="connsiteX15" fmla="*/ 432960 w 483887"/>
                <a:gd name="connsiteY15" fmla="*/ 409058 h 494530"/>
                <a:gd name="connsiteX16" fmla="*/ 294506 w 483887"/>
                <a:gd name="connsiteY16" fmla="*/ 489778 h 494530"/>
                <a:gd name="connsiteX17" fmla="*/ 135714 w 483887"/>
                <a:gd name="connsiteY17" fmla="*/ 476456 h 494530"/>
                <a:gd name="connsiteX18" fmla="*/ 21509 w 483887"/>
                <a:gd name="connsiteY18" fmla="*/ 365171 h 494530"/>
                <a:gd name="connsiteX19" fmla="*/ 3517 w 483887"/>
                <a:gd name="connsiteY19" fmla="*/ 201379 h 494530"/>
                <a:gd name="connsiteX20" fmla="*/ 77829 w 483887"/>
                <a:gd name="connsiteY20" fmla="*/ 56395 h 494530"/>
                <a:gd name="connsiteX21" fmla="*/ 202203 w 483887"/>
                <a:gd name="connsiteY21" fmla="*/ 3104 h 494530"/>
                <a:gd name="connsiteX22" fmla="*/ 287661 w 483887"/>
                <a:gd name="connsiteY22" fmla="*/ 2124 h 49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3887" h="494530">
                  <a:moveTo>
                    <a:pt x="232634" y="92326"/>
                  </a:moveTo>
                  <a:cubicBezTo>
                    <a:pt x="201336" y="94678"/>
                    <a:pt x="170821" y="108006"/>
                    <a:pt x="150478" y="132310"/>
                  </a:cubicBezTo>
                  <a:cubicBezTo>
                    <a:pt x="128570" y="158181"/>
                    <a:pt x="119180" y="192677"/>
                    <a:pt x="116051" y="226389"/>
                  </a:cubicBezTo>
                  <a:cubicBezTo>
                    <a:pt x="113703" y="260884"/>
                    <a:pt x="116051" y="296948"/>
                    <a:pt x="129352" y="329091"/>
                  </a:cubicBezTo>
                  <a:cubicBezTo>
                    <a:pt x="141089" y="356531"/>
                    <a:pt x="162214" y="380051"/>
                    <a:pt x="188817" y="391026"/>
                  </a:cubicBezTo>
                  <a:cubicBezTo>
                    <a:pt x="214637" y="402002"/>
                    <a:pt x="242805" y="404354"/>
                    <a:pt x="269408" y="400434"/>
                  </a:cubicBezTo>
                  <a:cubicBezTo>
                    <a:pt x="295228" y="396514"/>
                    <a:pt x="319484" y="384754"/>
                    <a:pt x="335915" y="364371"/>
                  </a:cubicBezTo>
                  <a:cubicBezTo>
                    <a:pt x="351564" y="344771"/>
                    <a:pt x="360171" y="320467"/>
                    <a:pt x="364865" y="295380"/>
                  </a:cubicBezTo>
                  <a:cubicBezTo>
                    <a:pt x="370342" y="261668"/>
                    <a:pt x="370342" y="227956"/>
                    <a:pt x="364083" y="194245"/>
                  </a:cubicBezTo>
                  <a:cubicBezTo>
                    <a:pt x="357823" y="166021"/>
                    <a:pt x="345304" y="137798"/>
                    <a:pt x="322614" y="119766"/>
                  </a:cubicBezTo>
                  <a:cubicBezTo>
                    <a:pt x="298358" y="97814"/>
                    <a:pt x="264713" y="90758"/>
                    <a:pt x="232634" y="92326"/>
                  </a:cubicBezTo>
                  <a:close/>
                  <a:moveTo>
                    <a:pt x="287661" y="2124"/>
                  </a:moveTo>
                  <a:cubicBezTo>
                    <a:pt x="316017" y="5455"/>
                    <a:pt x="343786" y="12900"/>
                    <a:pt x="369600" y="25831"/>
                  </a:cubicBezTo>
                  <a:cubicBezTo>
                    <a:pt x="414187" y="47774"/>
                    <a:pt x="449387" y="88526"/>
                    <a:pt x="466596" y="135548"/>
                  </a:cubicBezTo>
                  <a:cubicBezTo>
                    <a:pt x="479894" y="171598"/>
                    <a:pt x="484587" y="209999"/>
                    <a:pt x="483805" y="248400"/>
                  </a:cubicBezTo>
                  <a:cubicBezTo>
                    <a:pt x="483805" y="304826"/>
                    <a:pt x="468943" y="363604"/>
                    <a:pt x="432960" y="409058"/>
                  </a:cubicBezTo>
                  <a:cubicBezTo>
                    <a:pt x="399324" y="452945"/>
                    <a:pt x="348480" y="481158"/>
                    <a:pt x="294506" y="489778"/>
                  </a:cubicBezTo>
                  <a:cubicBezTo>
                    <a:pt x="241314" y="498399"/>
                    <a:pt x="185776" y="496048"/>
                    <a:pt x="135714" y="476456"/>
                  </a:cubicBezTo>
                  <a:cubicBezTo>
                    <a:pt x="84869" y="456863"/>
                    <a:pt x="42629" y="415327"/>
                    <a:pt x="21509" y="365171"/>
                  </a:cubicBezTo>
                  <a:cubicBezTo>
                    <a:pt x="-1176" y="314231"/>
                    <a:pt x="-3523" y="256237"/>
                    <a:pt x="3517" y="201379"/>
                  </a:cubicBezTo>
                  <a:cubicBezTo>
                    <a:pt x="10557" y="146520"/>
                    <a:pt x="35589" y="93229"/>
                    <a:pt x="77829" y="56395"/>
                  </a:cubicBezTo>
                  <a:cubicBezTo>
                    <a:pt x="112247" y="25831"/>
                    <a:pt x="156834" y="8589"/>
                    <a:pt x="202203" y="3104"/>
                  </a:cubicBezTo>
                  <a:cubicBezTo>
                    <a:pt x="230363" y="-423"/>
                    <a:pt x="259306" y="-1207"/>
                    <a:pt x="287661" y="2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5"/>
            <p:cNvSpPr>
              <a:spLocks/>
            </p:cNvSpPr>
            <p:nvPr/>
          </p:nvSpPr>
          <p:spPr bwMode="auto">
            <a:xfrm>
              <a:off x="5110475" y="7901987"/>
              <a:ext cx="273858" cy="485130"/>
            </a:xfrm>
            <a:custGeom>
              <a:avLst/>
              <a:gdLst>
                <a:gd name="T0" fmla="*/ 216 w 350"/>
                <a:gd name="T1" fmla="*/ 26 h 619"/>
                <a:gd name="T2" fmla="*/ 350 w 350"/>
                <a:gd name="T3" fmla="*/ 15 h 619"/>
                <a:gd name="T4" fmla="*/ 350 w 350"/>
                <a:gd name="T5" fmla="*/ 159 h 619"/>
                <a:gd name="T6" fmla="*/ 253 w 350"/>
                <a:gd name="T7" fmla="*/ 136 h 619"/>
                <a:gd name="T8" fmla="*/ 163 w 350"/>
                <a:gd name="T9" fmla="*/ 208 h 619"/>
                <a:gd name="T10" fmla="*/ 142 w 350"/>
                <a:gd name="T11" fmla="*/ 331 h 619"/>
                <a:gd name="T12" fmla="*/ 142 w 350"/>
                <a:gd name="T13" fmla="*/ 619 h 619"/>
                <a:gd name="T14" fmla="*/ 0 w 350"/>
                <a:gd name="T15" fmla="*/ 619 h 619"/>
                <a:gd name="T16" fmla="*/ 0 w 350"/>
                <a:gd name="T17" fmla="*/ 17 h 619"/>
                <a:gd name="T18" fmla="*/ 142 w 350"/>
                <a:gd name="T19" fmla="*/ 17 h 619"/>
                <a:gd name="T20" fmla="*/ 142 w 350"/>
                <a:gd name="T21" fmla="*/ 121 h 619"/>
                <a:gd name="T22" fmla="*/ 216 w 350"/>
                <a:gd name="T23" fmla="*/ 2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0" h="619">
                  <a:moveTo>
                    <a:pt x="216" y="26"/>
                  </a:moveTo>
                  <a:cubicBezTo>
                    <a:pt x="256" y="2"/>
                    <a:pt x="307" y="0"/>
                    <a:pt x="350" y="15"/>
                  </a:cubicBezTo>
                  <a:cubicBezTo>
                    <a:pt x="350" y="63"/>
                    <a:pt x="350" y="111"/>
                    <a:pt x="350" y="159"/>
                  </a:cubicBezTo>
                  <a:cubicBezTo>
                    <a:pt x="322" y="141"/>
                    <a:pt x="286" y="133"/>
                    <a:pt x="253" y="136"/>
                  </a:cubicBezTo>
                  <a:cubicBezTo>
                    <a:pt x="212" y="141"/>
                    <a:pt x="179" y="172"/>
                    <a:pt x="163" y="208"/>
                  </a:cubicBezTo>
                  <a:cubicBezTo>
                    <a:pt x="144" y="246"/>
                    <a:pt x="141" y="289"/>
                    <a:pt x="142" y="331"/>
                  </a:cubicBezTo>
                  <a:cubicBezTo>
                    <a:pt x="142" y="427"/>
                    <a:pt x="142" y="523"/>
                    <a:pt x="142" y="619"/>
                  </a:cubicBezTo>
                  <a:cubicBezTo>
                    <a:pt x="95" y="619"/>
                    <a:pt x="47" y="619"/>
                    <a:pt x="0" y="619"/>
                  </a:cubicBezTo>
                  <a:cubicBezTo>
                    <a:pt x="0" y="418"/>
                    <a:pt x="0" y="218"/>
                    <a:pt x="0" y="17"/>
                  </a:cubicBezTo>
                  <a:cubicBezTo>
                    <a:pt x="47" y="17"/>
                    <a:pt x="95" y="17"/>
                    <a:pt x="142" y="17"/>
                  </a:cubicBezTo>
                  <a:cubicBezTo>
                    <a:pt x="142" y="52"/>
                    <a:pt x="142" y="86"/>
                    <a:pt x="142" y="121"/>
                  </a:cubicBezTo>
                  <a:cubicBezTo>
                    <a:pt x="157" y="83"/>
                    <a:pt x="180" y="47"/>
                    <a:pt x="21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6"/>
            <p:cNvSpPr>
              <a:spLocks/>
            </p:cNvSpPr>
            <p:nvPr/>
          </p:nvSpPr>
          <p:spPr bwMode="auto">
            <a:xfrm>
              <a:off x="4471031" y="7914571"/>
              <a:ext cx="111928" cy="472546"/>
            </a:xfrm>
            <a:custGeom>
              <a:avLst/>
              <a:gdLst>
                <a:gd name="T0" fmla="*/ 0 w 143"/>
                <a:gd name="T1" fmla="*/ 1 h 603"/>
                <a:gd name="T2" fmla="*/ 143 w 143"/>
                <a:gd name="T3" fmla="*/ 1 h 603"/>
                <a:gd name="T4" fmla="*/ 143 w 143"/>
                <a:gd name="T5" fmla="*/ 603 h 603"/>
                <a:gd name="T6" fmla="*/ 0 w 143"/>
                <a:gd name="T7" fmla="*/ 603 h 603"/>
                <a:gd name="T8" fmla="*/ 0 w 143"/>
                <a:gd name="T9" fmla="*/ 1 h 603"/>
              </a:gdLst>
              <a:ahLst/>
              <a:cxnLst>
                <a:cxn ang="0">
                  <a:pos x="T0" y="T1"/>
                </a:cxn>
                <a:cxn ang="0">
                  <a:pos x="T2" y="T3"/>
                </a:cxn>
                <a:cxn ang="0">
                  <a:pos x="T4" y="T5"/>
                </a:cxn>
                <a:cxn ang="0">
                  <a:pos x="T6" y="T7"/>
                </a:cxn>
                <a:cxn ang="0">
                  <a:pos x="T8" y="T9"/>
                </a:cxn>
              </a:cxnLst>
              <a:rect l="0" t="0" r="r" b="b"/>
              <a:pathLst>
                <a:path w="143" h="603">
                  <a:moveTo>
                    <a:pt x="0" y="1"/>
                  </a:moveTo>
                  <a:cubicBezTo>
                    <a:pt x="48" y="1"/>
                    <a:pt x="95" y="0"/>
                    <a:pt x="143" y="1"/>
                  </a:cubicBezTo>
                  <a:cubicBezTo>
                    <a:pt x="143" y="202"/>
                    <a:pt x="143" y="402"/>
                    <a:pt x="143" y="603"/>
                  </a:cubicBezTo>
                  <a:cubicBezTo>
                    <a:pt x="95" y="603"/>
                    <a:pt x="48" y="603"/>
                    <a:pt x="0" y="603"/>
                  </a:cubicBezTo>
                  <a:cubicBezTo>
                    <a:pt x="0" y="402"/>
                    <a:pt x="0" y="20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0"/>
            <p:cNvSpPr>
              <a:spLocks/>
            </p:cNvSpPr>
            <p:nvPr/>
          </p:nvSpPr>
          <p:spPr bwMode="auto">
            <a:xfrm>
              <a:off x="2231154" y="8084780"/>
              <a:ext cx="521225" cy="521887"/>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222" y="0"/>
                    <a:pt x="444" y="0"/>
                    <a:pt x="666" y="0"/>
                  </a:cubicBezTo>
                  <a:cubicBezTo>
                    <a:pt x="666" y="222"/>
                    <a:pt x="666" y="444"/>
                    <a:pt x="666" y="666"/>
                  </a:cubicBezTo>
                  <a:cubicBezTo>
                    <a:pt x="0" y="666"/>
                    <a:pt x="0" y="666"/>
                    <a:pt x="0" y="666"/>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1"/>
            <p:cNvSpPr>
              <a:spLocks/>
            </p:cNvSpPr>
            <p:nvPr/>
          </p:nvSpPr>
          <p:spPr bwMode="auto">
            <a:xfrm>
              <a:off x="2805362" y="8084780"/>
              <a:ext cx="521225" cy="521887"/>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222" y="0"/>
                    <a:pt x="444" y="0"/>
                    <a:pt x="666" y="0"/>
                  </a:cubicBezTo>
                  <a:cubicBezTo>
                    <a:pt x="666" y="222"/>
                    <a:pt x="666" y="444"/>
                    <a:pt x="666" y="666"/>
                  </a:cubicBezTo>
                  <a:cubicBezTo>
                    <a:pt x="0" y="666"/>
                    <a:pt x="0" y="666"/>
                    <a:pt x="0" y="666"/>
                  </a:cubicBezTo>
                  <a:cubicBezTo>
                    <a:pt x="0" y="444"/>
                    <a:pt x="0" y="2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8176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withEffect">
                                  <p:stCondLst>
                                    <p:cond delay="0"/>
                                  </p:stCondLst>
                                  <p:childTnLst>
                                    <p:animMotion origin="layout" path="M 4.79167E-6 7.40741E-7 L -0.075 0.00231 " pathEditMode="relative" rAng="0" ptsTypes="AA">
                                      <p:cBhvr>
                                        <p:cTn id="6" dur="5000" fill="hold"/>
                                        <p:tgtEl>
                                          <p:spTgt spid="5"/>
                                        </p:tgtEl>
                                        <p:attrNameLst>
                                          <p:attrName>ppt_x</p:attrName>
                                          <p:attrName>ppt_y</p:attrName>
                                        </p:attrNameLst>
                                      </p:cBhvr>
                                      <p:rCtr x="-3750" y="116"/>
                                    </p:animMotion>
                                  </p:childTnLst>
                                </p:cTn>
                              </p:par>
                              <p:par>
                                <p:cTn id="7" presetID="10" presetClass="exit" presetSubtype="0" fill="hold" nodeType="withEffect">
                                  <p:stCondLst>
                                    <p:cond delay="3300"/>
                                  </p:stCondLst>
                                  <p:childTnLst>
                                    <p:animEffect transition="out" filter="fade">
                                      <p:cBhvr>
                                        <p:cTn id="8" dur="1700"/>
                                        <p:tgtEl>
                                          <p:spTgt spid="5"/>
                                        </p:tgtEl>
                                      </p:cBhvr>
                                    </p:animEffect>
                                    <p:set>
                                      <p:cBhvr>
                                        <p:cTn id="9" dur="1" fill="hold">
                                          <p:stCondLst>
                                            <p:cond delay="1699"/>
                                          </p:stCondLst>
                                        </p:cTn>
                                        <p:tgtEl>
                                          <p:spTgt spid="5"/>
                                        </p:tgtEl>
                                        <p:attrNameLst>
                                          <p:attrName>style.visibility</p:attrName>
                                        </p:attrNameLst>
                                      </p:cBhvr>
                                      <p:to>
                                        <p:strVal val="hidden"/>
                                      </p:to>
                                    </p:set>
                                  </p:childTnLst>
                                </p:cTn>
                              </p:par>
                              <p:par>
                                <p:cTn id="10" presetID="42" presetClass="path" presetSubtype="0" decel="100000" fill="hold" nodeType="withEffect">
                                  <p:stCondLst>
                                    <p:cond delay="0"/>
                                  </p:stCondLst>
                                  <p:childTnLst>
                                    <p:animMotion origin="layout" path="M -1.45833E-6 -7.40741E-7 L -0.12917 0.00093 " pathEditMode="relative" rAng="0" ptsTypes="AA">
                                      <p:cBhvr>
                                        <p:cTn id="11" dur="5000" fill="hold"/>
                                        <p:tgtEl>
                                          <p:spTgt spid="4"/>
                                        </p:tgtEl>
                                        <p:attrNameLst>
                                          <p:attrName>ppt_x</p:attrName>
                                          <p:attrName>ppt_y</p:attrName>
                                        </p:attrNameLst>
                                      </p:cBhvr>
                                      <p:rCtr x="-6458" y="46"/>
                                    </p:animMotion>
                                  </p:childTnLst>
                                </p:cTn>
                              </p:par>
                              <p:par>
                                <p:cTn id="12" presetID="42" presetClass="path" presetSubtype="0" decel="100000" fill="hold" nodeType="withEffect">
                                  <p:stCondLst>
                                    <p:cond delay="0"/>
                                  </p:stCondLst>
                                  <p:childTnLst>
                                    <p:animMotion origin="layout" path="M -1.25E-6 1.48148E-6 L -0.03333 0.00162 " pathEditMode="relative" rAng="0" ptsTypes="AA">
                                      <p:cBhvr>
                                        <p:cTn id="13" dur="5000" fill="hold"/>
                                        <p:tgtEl>
                                          <p:spTgt spid="6"/>
                                        </p:tgtEl>
                                        <p:attrNameLst>
                                          <p:attrName>ppt_x</p:attrName>
                                          <p:attrName>ppt_y</p:attrName>
                                        </p:attrNameLst>
                                      </p:cBhvr>
                                      <p:rCtr x="-1667" y="69"/>
                                    </p:animMotion>
                                  </p:childTnLst>
                                </p:cTn>
                              </p:par>
                              <p:par>
                                <p:cTn id="14" presetID="2" presetClass="entr" presetSubtype="8" decel="100000" fill="hold" nodeType="withEffect">
                                  <p:stCondLst>
                                    <p:cond delay="11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0-#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11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1+#ppt_w/2"/>
                                          </p:val>
                                        </p:tav>
                                        <p:tav tm="100000">
                                          <p:val>
                                            <p:strVal val="#ppt_x"/>
                                          </p:val>
                                        </p:tav>
                                      </p:tavLst>
                                    </p:anim>
                                    <p:anim calcmode="lin" valueType="num">
                                      <p:cBhvr additive="base">
                                        <p:cTn id="21" dur="1000" fill="hold"/>
                                        <p:tgtEl>
                                          <p:spTgt spid="2"/>
                                        </p:tgtEl>
                                        <p:attrNameLst>
                                          <p:attrName>ppt_y</p:attrName>
                                        </p:attrNameLst>
                                      </p:cBhvr>
                                      <p:tavLst>
                                        <p:tav tm="0">
                                          <p:val>
                                            <p:strVal val="#ppt_y"/>
                                          </p:val>
                                        </p:tav>
                                        <p:tav tm="100000">
                                          <p:val>
                                            <p:strVal val="#ppt_y"/>
                                          </p:val>
                                        </p:tav>
                                      </p:tavLst>
                                    </p:anim>
                                  </p:childTnLst>
                                </p:cTn>
                              </p:par>
                              <p:par>
                                <p:cTn id="22" presetID="42" presetClass="path" presetSubtype="0" decel="100000" fill="hold" nodeType="withEffect">
                                  <p:stCondLst>
                                    <p:cond delay="1100"/>
                                  </p:stCondLst>
                                  <p:childTnLst>
                                    <p:animMotion origin="layout" path="M -4.79167E-6 3.7037E-6 L 0.22344 -0.86343 " pathEditMode="relative" rAng="0" ptsTypes="AA">
                                      <p:cBhvr>
                                        <p:cTn id="23" dur="1000" fill="hold"/>
                                        <p:tgtEl>
                                          <p:spTgt spid="10"/>
                                        </p:tgtEl>
                                        <p:attrNameLst>
                                          <p:attrName>ppt_x</p:attrName>
                                          <p:attrName>ppt_y</p:attrName>
                                        </p:attrNameLst>
                                      </p:cBhvr>
                                      <p:rCtr x="11172" y="-43171"/>
                                    </p:animMotion>
                                  </p:childTnLst>
                                </p:cTn>
                              </p:par>
                              <p:par>
                                <p:cTn id="24" presetID="42" presetClass="path" presetSubtype="0" decel="100000" fill="hold" nodeType="withEffect">
                                  <p:stCondLst>
                                    <p:cond delay="1100"/>
                                  </p:stCondLst>
                                  <p:childTnLst>
                                    <p:animMotion origin="layout" path="M 1.45833E-6 2.96296E-6 L -0.22409 0.85463 " pathEditMode="relative" rAng="0" ptsTypes="AA">
                                      <p:cBhvr>
                                        <p:cTn id="25" dur="1000" fill="hold"/>
                                        <p:tgtEl>
                                          <p:spTgt spid="9"/>
                                        </p:tgtEl>
                                        <p:attrNameLst>
                                          <p:attrName>ppt_x</p:attrName>
                                          <p:attrName>ppt_y</p:attrName>
                                        </p:attrNameLst>
                                      </p:cBhvr>
                                      <p:rCtr x="-11211" y="42731"/>
                                    </p:animMotion>
                                  </p:childTnLst>
                                </p:cTn>
                              </p:par>
                              <p:par>
                                <p:cTn id="26" presetID="2" presetClass="entr" presetSubtype="8" decel="100000" fill="hold" nodeType="withEffect">
                                  <p:stCondLst>
                                    <p:cond delay="13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0-#ppt_w/2"/>
                                          </p:val>
                                        </p:tav>
                                        <p:tav tm="100000">
                                          <p:val>
                                            <p:strVal val="#ppt_x"/>
                                          </p:val>
                                        </p:tav>
                                      </p:tavLst>
                                    </p:anim>
                                    <p:anim calcmode="lin" valueType="num">
                                      <p:cBhvr additive="base">
                                        <p:cTn id="29" dur="1000" fill="hold"/>
                                        <p:tgtEl>
                                          <p:spTgt spid="15"/>
                                        </p:tgtEl>
                                        <p:attrNameLst>
                                          <p:attrName>ppt_y</p:attrName>
                                        </p:attrNameLst>
                                      </p:cBhvr>
                                      <p:tavLst>
                                        <p:tav tm="0">
                                          <p:val>
                                            <p:strVal val="#ppt_y"/>
                                          </p:val>
                                        </p:tav>
                                        <p:tav tm="100000">
                                          <p:val>
                                            <p:strVal val="#ppt_y"/>
                                          </p:val>
                                        </p:tav>
                                      </p:tavLst>
                                    </p:anim>
                                  </p:childTnLst>
                                </p:cTn>
                              </p:par>
                              <p:par>
                                <p:cTn id="30" presetID="42" presetClass="entr" presetSubtype="0" fill="hold" grpId="0" nodeType="withEffect">
                                  <p:stCondLst>
                                    <p:cond delay="15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E32F20-CC83-47A6-BC56-3972FE247330}"/>
              </a:ext>
            </a:extLst>
          </p:cNvPr>
          <p:cNvSpPr>
            <a:spLocks noGrp="1"/>
          </p:cNvSpPr>
          <p:nvPr>
            <p:ph type="title"/>
          </p:nvPr>
        </p:nvSpPr>
        <p:spPr>
          <a:xfrm>
            <a:off x="838200" y="424656"/>
            <a:ext cx="10515600" cy="803275"/>
          </a:xfrm>
        </p:spPr>
        <p:txBody>
          <a:bodyPr/>
          <a:lstStyle/>
          <a:p>
            <a:r>
              <a:rPr lang="fr-FR" sz="4000" dirty="0">
                <a:solidFill>
                  <a:srgbClr val="0070C0"/>
                </a:solidFill>
                <a:latin typeface="Segoe UI"/>
                <a:ea typeface="+mn-ea"/>
                <a:cs typeface="+mn-cs"/>
              </a:rPr>
              <a:t>Le </a:t>
            </a:r>
            <a:r>
              <a:rPr lang="fr-FR" sz="4000" dirty="0" err="1">
                <a:solidFill>
                  <a:srgbClr val="0070C0"/>
                </a:solidFill>
                <a:latin typeface="Segoe UI"/>
                <a:ea typeface="+mn-ea"/>
                <a:cs typeface="+mn-cs"/>
              </a:rPr>
              <a:t>buzzword</a:t>
            </a:r>
            <a:r>
              <a:rPr lang="fr-FR" sz="4000" dirty="0">
                <a:solidFill>
                  <a:srgbClr val="0070C0"/>
                </a:solidFill>
                <a:latin typeface="Segoe UI"/>
                <a:ea typeface="+mn-ea"/>
                <a:cs typeface="+mn-cs"/>
              </a:rPr>
              <a:t> : AI</a:t>
            </a:r>
          </a:p>
        </p:txBody>
      </p:sp>
      <p:sp>
        <p:nvSpPr>
          <p:cNvPr id="3" name="Espace réservé de la date 2">
            <a:extLst>
              <a:ext uri="{FF2B5EF4-FFF2-40B4-BE49-F238E27FC236}">
                <a16:creationId xmlns:a16="http://schemas.microsoft.com/office/drawing/2014/main" id="{50F85977-FD3B-48BF-BD11-4D7D438FF449}"/>
              </a:ext>
            </a:extLst>
          </p:cNvPr>
          <p:cNvSpPr>
            <a:spLocks noGrp="1"/>
          </p:cNvSpPr>
          <p:nvPr>
            <p:ph type="dt" sz="half" idx="10"/>
          </p:nvPr>
        </p:nvSpPr>
        <p:spPr/>
        <p:txBody>
          <a:bodyPr/>
          <a:lstStyle/>
          <a:p>
            <a:r>
              <a:rPr lang="fr-FR"/>
              <a:t>Paris 2018</a:t>
            </a:r>
            <a:endParaRPr lang="fr-FR" dirty="0"/>
          </a:p>
        </p:txBody>
      </p:sp>
      <p:sp>
        <p:nvSpPr>
          <p:cNvPr id="4" name="Espace réservé du pied de page 3">
            <a:extLst>
              <a:ext uri="{FF2B5EF4-FFF2-40B4-BE49-F238E27FC236}">
                <a16:creationId xmlns:a16="http://schemas.microsoft.com/office/drawing/2014/main" id="{44366B6A-7948-4F54-B014-3A5E9C02EFFF}"/>
              </a:ext>
            </a:extLst>
          </p:cNvPr>
          <p:cNvSpPr>
            <a:spLocks noGrp="1"/>
          </p:cNvSpPr>
          <p:nvPr>
            <p:ph type="ftr" sz="quarter" idx="11"/>
          </p:nvPr>
        </p:nvSpPr>
        <p:spPr/>
        <p:txBody>
          <a:bodyPr/>
          <a:lstStyle/>
          <a:p>
            <a:r>
              <a:rPr lang="fr-FR"/>
              <a:t>I The Next Tech Law Revolution I</a:t>
            </a:r>
            <a:endParaRPr lang="fr-FR" dirty="0"/>
          </a:p>
        </p:txBody>
      </p:sp>
      <p:sp>
        <p:nvSpPr>
          <p:cNvPr id="5" name="Espace réservé du numéro de diapositive 4">
            <a:extLst>
              <a:ext uri="{FF2B5EF4-FFF2-40B4-BE49-F238E27FC236}">
                <a16:creationId xmlns:a16="http://schemas.microsoft.com/office/drawing/2014/main" id="{CAFBD831-DF64-4610-AC89-24D30C2EF15B}"/>
              </a:ext>
            </a:extLst>
          </p:cNvPr>
          <p:cNvSpPr>
            <a:spLocks noGrp="1"/>
          </p:cNvSpPr>
          <p:nvPr>
            <p:ph type="sldNum" sz="quarter" idx="12"/>
          </p:nvPr>
        </p:nvSpPr>
        <p:spPr/>
        <p:txBody>
          <a:bodyPr/>
          <a:lstStyle/>
          <a:p>
            <a:fld id="{DE8468DB-4243-4B31-BCEA-CCDEAA782BAE}" type="slidenum">
              <a:rPr lang="fr-FR" smtClean="0"/>
              <a:pPr/>
              <a:t>3</a:t>
            </a:fld>
            <a:endParaRPr lang="fr-FR"/>
          </a:p>
        </p:txBody>
      </p:sp>
      <p:pic>
        <p:nvPicPr>
          <p:cNvPr id="6" name="Image 5">
            <a:extLst>
              <a:ext uri="{FF2B5EF4-FFF2-40B4-BE49-F238E27FC236}">
                <a16:creationId xmlns:a16="http://schemas.microsoft.com/office/drawing/2014/main" id="{ABFC6C30-E6E5-466B-9015-87C102793A99}"/>
              </a:ext>
            </a:extLst>
          </p:cNvPr>
          <p:cNvPicPr>
            <a:picLocks noChangeAspect="1"/>
          </p:cNvPicPr>
          <p:nvPr/>
        </p:nvPicPr>
        <p:blipFill>
          <a:blip r:embed="rId3"/>
          <a:stretch>
            <a:fillRect/>
          </a:stretch>
        </p:blipFill>
        <p:spPr>
          <a:xfrm>
            <a:off x="3329616" y="1340482"/>
            <a:ext cx="5814384" cy="5517518"/>
          </a:xfrm>
          <a:prstGeom prst="rect">
            <a:avLst/>
          </a:prstGeom>
        </p:spPr>
      </p:pic>
    </p:spTree>
    <p:extLst>
      <p:ext uri="{BB962C8B-B14F-4D97-AF65-F5344CB8AC3E}">
        <p14:creationId xmlns:p14="http://schemas.microsoft.com/office/powerpoint/2010/main" val="251585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421" y="65461"/>
            <a:ext cx="11940008"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err="1">
                <a:solidFill>
                  <a:srgbClr val="0070C0"/>
                </a:solidFill>
                <a:latin typeface="Segoe UI"/>
              </a:rPr>
              <a:t>Quels</a:t>
            </a:r>
            <a:r>
              <a:rPr lang="en-US" sz="4000" b="1" dirty="0">
                <a:solidFill>
                  <a:srgbClr val="0070C0"/>
                </a:solidFill>
                <a:latin typeface="Segoe UI"/>
              </a:rPr>
              <a:t> </a:t>
            </a:r>
            <a:r>
              <a:rPr lang="en-US" sz="4000" b="1" dirty="0" err="1">
                <a:solidFill>
                  <a:srgbClr val="0070C0"/>
                </a:solidFill>
                <a:latin typeface="Segoe UI"/>
              </a:rPr>
              <a:t>changements</a:t>
            </a:r>
            <a:r>
              <a:rPr lang="en-US" sz="4000" b="1" dirty="0">
                <a:solidFill>
                  <a:srgbClr val="0070C0"/>
                </a:solidFill>
                <a:latin typeface="Segoe UI"/>
              </a:rPr>
              <a:t> et </a:t>
            </a:r>
            <a:r>
              <a:rPr lang="en-US" sz="4000" b="1" dirty="0" err="1">
                <a:solidFill>
                  <a:srgbClr val="0070C0"/>
                </a:solidFill>
                <a:latin typeface="Segoe UI"/>
              </a:rPr>
              <a:t>pourquoi</a:t>
            </a:r>
            <a:r>
              <a:rPr lang="en-US" sz="4000" b="1" dirty="0">
                <a:solidFill>
                  <a:srgbClr val="0070C0"/>
                </a:solidFill>
                <a:latin typeface="Segoe UI"/>
              </a:rPr>
              <a:t> </a:t>
            </a:r>
            <a:r>
              <a:rPr lang="en-US" sz="4000" b="1" dirty="0" err="1">
                <a:solidFill>
                  <a:srgbClr val="0070C0"/>
                </a:solidFill>
                <a:latin typeface="Segoe UI"/>
              </a:rPr>
              <a:t>maintenant</a:t>
            </a:r>
            <a:r>
              <a:rPr lang="en-US" sz="4000" b="1" dirty="0">
                <a:solidFill>
                  <a:srgbClr val="0070C0"/>
                </a:solidFill>
                <a:latin typeface="Segoe UI"/>
              </a:rPr>
              <a:t> ?</a:t>
            </a:r>
            <a:endParaRPr kumimoji="0" lang="en-US" sz="4000" b="1" i="0" u="none" strike="noStrike" kern="1200" cap="none" spc="0" normalizeH="0" baseline="0" noProof="0" dirty="0">
              <a:ln>
                <a:noFill/>
              </a:ln>
              <a:solidFill>
                <a:srgbClr val="0070C0"/>
              </a:solidFill>
              <a:effectLst/>
              <a:uLnTx/>
              <a:uFillTx/>
              <a:latin typeface="Segoe UI"/>
              <a:ea typeface="+mn-ea"/>
              <a:cs typeface="+mn-cs"/>
            </a:endParaRPr>
          </a:p>
        </p:txBody>
      </p:sp>
      <p:grpSp>
        <p:nvGrpSpPr>
          <p:cNvPr id="7" name="Groupe 6"/>
          <p:cNvGrpSpPr/>
          <p:nvPr/>
        </p:nvGrpSpPr>
        <p:grpSpPr>
          <a:xfrm>
            <a:off x="0" y="1105547"/>
            <a:ext cx="12190996" cy="1680785"/>
            <a:chOff x="0" y="5177215"/>
            <a:chExt cx="12190996" cy="1680785"/>
          </a:xfrm>
        </p:grpSpPr>
        <p:sp>
          <p:nvSpPr>
            <p:cNvPr id="15" name="Rectangle 14"/>
            <p:cNvSpPr/>
            <p:nvPr/>
          </p:nvSpPr>
          <p:spPr bwMode="auto">
            <a:xfrm>
              <a:off x="0" y="5177215"/>
              <a:ext cx="12190996" cy="1680785"/>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fr-FR" sz="4000" b="1" i="0" u="none" strike="noStrike" kern="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26" name="Rectangle 25"/>
            <p:cNvSpPr/>
            <p:nvPr/>
          </p:nvSpPr>
          <p:spPr>
            <a:xfrm>
              <a:off x="1077171" y="5590355"/>
              <a:ext cx="820634" cy="742246"/>
            </a:xfrm>
            <a:prstGeom prst="rect">
              <a:avLst/>
            </a:prstGeom>
          </p:spPr>
          <p:txBody>
            <a:bodyPr wrap="none">
              <a:spAutoFit/>
            </a:bodyPr>
            <a:lstStyle/>
            <a:p>
              <a:pPr marL="0" marR="0" lvl="0" indent="0" algn="l" defTabSz="896386" rtl="0" eaLnBrk="1" fontAlgn="auto" latinLnBrk="0" hangingPunct="1">
                <a:lnSpc>
                  <a:spcPct val="90000"/>
                </a:lnSpc>
                <a:spcBef>
                  <a:spcPts val="0"/>
                </a:spcBef>
                <a:spcAft>
                  <a:spcPts val="588"/>
                </a:spcAft>
                <a:buClrTx/>
                <a:buSzTx/>
                <a:buFontTx/>
                <a:buNone/>
                <a:tabLst/>
                <a:defRPr/>
              </a:pPr>
              <a:r>
                <a:rPr kumimoji="0" lang="en-US" sz="2353" b="0"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light" panose="020B0402040204020203" pitchFamily="34" charset="0"/>
                  <a:ea typeface="+mn-ea"/>
                  <a:cs typeface="Segoe UI Semilight" panose="020B0402040204020203" pitchFamily="34" charset="0"/>
                </a:rPr>
                <a:t>Big </a:t>
              </a:r>
              <a:br>
                <a:rPr kumimoji="0" lang="en-US" sz="2353" b="0"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light" panose="020B0402040204020203" pitchFamily="34" charset="0"/>
                  <a:ea typeface="+mn-ea"/>
                  <a:cs typeface="Segoe UI Semilight" panose="020B0402040204020203" pitchFamily="34" charset="0"/>
                </a:rPr>
              </a:br>
              <a:r>
                <a:rPr kumimoji="0" lang="en-US" sz="2353" b="1"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Data</a:t>
              </a:r>
            </a:p>
          </p:txBody>
        </p:sp>
        <p:sp>
          <p:nvSpPr>
            <p:cNvPr id="27" name="Rectangle 26"/>
            <p:cNvSpPr/>
            <p:nvPr/>
          </p:nvSpPr>
          <p:spPr>
            <a:xfrm>
              <a:off x="3458062" y="5598687"/>
              <a:ext cx="2297424" cy="744050"/>
            </a:xfrm>
            <a:prstGeom prst="rect">
              <a:avLst/>
            </a:prstGeom>
          </p:spPr>
          <p:txBody>
            <a:bodyPr wrap="none">
              <a:spAutoFit/>
            </a:bodyPr>
            <a:lstStyle/>
            <a:p>
              <a:pPr marL="0" marR="0" lvl="0" indent="0" algn="l" defTabSz="896386" rtl="0" eaLnBrk="1" fontAlgn="auto" latinLnBrk="0" hangingPunct="1">
                <a:lnSpc>
                  <a:spcPct val="90000"/>
                </a:lnSpc>
                <a:spcBef>
                  <a:spcPts val="0"/>
                </a:spcBef>
                <a:spcAft>
                  <a:spcPts val="588"/>
                </a:spcAft>
                <a:buClrTx/>
                <a:buSzTx/>
                <a:buFontTx/>
                <a:buNone/>
                <a:tabLst/>
                <a:defRPr/>
              </a:pPr>
              <a:r>
                <a:rPr kumimoji="0" lang="en-US" sz="2353" b="0"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light" panose="020B0402040204020203" pitchFamily="34" charset="0"/>
                  <a:ea typeface="+mn-ea"/>
                  <a:cs typeface="Segoe UI Semilight" panose="020B0402040204020203" pitchFamily="34" charset="0"/>
                </a:rPr>
                <a:t>Big </a:t>
              </a:r>
              <a:r>
                <a:rPr kumimoji="0" lang="en-US" sz="2353" b="1"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Computing </a:t>
              </a:r>
              <a:br>
                <a:rPr kumimoji="0" lang="en-US" sz="2353" b="1"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br>
              <a:r>
                <a:rPr kumimoji="0" lang="en-US" sz="2353" b="1"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in the Cloud</a:t>
              </a:r>
            </a:p>
          </p:txBody>
        </p:sp>
        <p:sp>
          <p:nvSpPr>
            <p:cNvPr id="28" name="Rectangle 27"/>
            <p:cNvSpPr/>
            <p:nvPr/>
          </p:nvSpPr>
          <p:spPr>
            <a:xfrm>
              <a:off x="6943131" y="5646484"/>
              <a:ext cx="1697525" cy="742246"/>
            </a:xfrm>
            <a:prstGeom prst="rect">
              <a:avLst/>
            </a:prstGeom>
          </p:spPr>
          <p:txBody>
            <a:bodyPr wrap="none">
              <a:spAutoFit/>
            </a:bodyPr>
            <a:lstStyle/>
            <a:p>
              <a:pPr marL="0" marR="0" lvl="0" indent="0" algn="l" defTabSz="896386" rtl="0" eaLnBrk="1" fontAlgn="auto" latinLnBrk="0" hangingPunct="1">
                <a:lnSpc>
                  <a:spcPct val="90000"/>
                </a:lnSpc>
                <a:spcBef>
                  <a:spcPts val="0"/>
                </a:spcBef>
                <a:spcAft>
                  <a:spcPts val="588"/>
                </a:spcAft>
                <a:buClrTx/>
                <a:buSzTx/>
                <a:buFontTx/>
                <a:buNone/>
                <a:tabLst/>
                <a:defRPr/>
              </a:pPr>
              <a:r>
                <a:rPr kumimoji="0" lang="en-US" sz="2353" b="0"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light" panose="020B0402040204020203" pitchFamily="34" charset="0"/>
                  <a:ea typeface="+mn-ea"/>
                  <a:cs typeface="Segoe UI Semilight" panose="020B0402040204020203" pitchFamily="34" charset="0"/>
                </a:rPr>
                <a:t>Powerful </a:t>
              </a:r>
              <a:br>
                <a:rPr kumimoji="0" lang="en-US" sz="2353" b="0"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light" panose="020B0402040204020203" pitchFamily="34" charset="0"/>
                  <a:ea typeface="+mn-ea"/>
                  <a:cs typeface="Segoe UI Semilight" panose="020B0402040204020203" pitchFamily="34" charset="0"/>
                </a:rPr>
              </a:br>
              <a:r>
                <a:rPr kumimoji="0" lang="en-US" sz="2353" b="1"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Algorithms</a:t>
              </a:r>
            </a:p>
          </p:txBody>
        </p:sp>
        <p:sp>
          <p:nvSpPr>
            <p:cNvPr id="29" name="Rectangle 28"/>
            <p:cNvSpPr/>
            <p:nvPr/>
          </p:nvSpPr>
          <p:spPr>
            <a:xfrm>
              <a:off x="10500088" y="5808511"/>
              <a:ext cx="720002" cy="418191"/>
            </a:xfrm>
            <a:prstGeom prst="rect">
              <a:avLst/>
            </a:prstGeom>
          </p:spPr>
          <p:txBody>
            <a:bodyPr wrap="square">
              <a:spAutoFit/>
            </a:bodyPr>
            <a:lstStyle/>
            <a:p>
              <a:pPr marL="0" marR="0" lvl="0" indent="0" algn="l" defTabSz="896386" rtl="0" eaLnBrk="1" fontAlgn="auto" latinLnBrk="0" hangingPunct="1">
                <a:lnSpc>
                  <a:spcPct val="90000"/>
                </a:lnSpc>
                <a:spcBef>
                  <a:spcPts val="0"/>
                </a:spcBef>
                <a:spcAft>
                  <a:spcPts val="588"/>
                </a:spcAft>
                <a:buClrTx/>
                <a:buSzTx/>
                <a:buFontTx/>
                <a:buNone/>
                <a:tabLst/>
                <a:defRPr/>
              </a:pPr>
              <a:r>
                <a:rPr kumimoji="0" lang="en-US" sz="2353" b="1"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light" panose="020B0402040204020203" pitchFamily="34" charset="0"/>
                  <a:ea typeface="+mn-ea"/>
                  <a:cs typeface="Segoe UI Semilight" panose="020B0402040204020203" pitchFamily="34" charset="0"/>
                </a:rPr>
                <a:t>AI</a:t>
              </a:r>
              <a:endParaRPr kumimoji="0" lang="en-US" sz="2353" b="1"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bold" panose="020B0702040204020203" pitchFamily="34" charset="0"/>
                <a:ea typeface="+mn-ea"/>
                <a:cs typeface="Segoe UI Semibold" panose="020B0702040204020203" pitchFamily="34" charset="0"/>
              </a:endParaRPr>
            </a:p>
          </p:txBody>
        </p:sp>
        <p:sp>
          <p:nvSpPr>
            <p:cNvPr id="2" name="Signe Plus 1"/>
            <p:cNvSpPr/>
            <p:nvPr/>
          </p:nvSpPr>
          <p:spPr bwMode="auto">
            <a:xfrm>
              <a:off x="2310674" y="5646484"/>
              <a:ext cx="622308" cy="671844"/>
            </a:xfrm>
            <a:prstGeom prst="mathPlus">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fr-FR"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0" name="Signe Plus 29"/>
            <p:cNvSpPr/>
            <p:nvPr/>
          </p:nvSpPr>
          <p:spPr bwMode="auto">
            <a:xfrm>
              <a:off x="5977977" y="5660757"/>
              <a:ext cx="622308" cy="671844"/>
            </a:xfrm>
            <a:prstGeom prst="mathPlus">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fr-FR"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Est égal à 4"/>
            <p:cNvSpPr/>
            <p:nvPr/>
          </p:nvSpPr>
          <p:spPr bwMode="auto">
            <a:xfrm>
              <a:off x="9161252" y="5771988"/>
              <a:ext cx="902898" cy="546340"/>
            </a:xfrm>
            <a:prstGeom prst="mathEqual">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fr-FR"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8" name="Rectangle 7"/>
          <p:cNvSpPr/>
          <p:nvPr/>
        </p:nvSpPr>
        <p:spPr bwMode="auto">
          <a:xfrm>
            <a:off x="339306" y="3220528"/>
            <a:ext cx="5515154" cy="346206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fr-FR"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6395915" y="3260703"/>
            <a:ext cx="5515154" cy="346206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fr-FR"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ZoneTexte 9"/>
          <p:cNvSpPr txBox="1"/>
          <p:nvPr/>
        </p:nvSpPr>
        <p:spPr>
          <a:xfrm>
            <a:off x="437676" y="3329796"/>
            <a:ext cx="5318414" cy="2271391"/>
          </a:xfrm>
          <a:prstGeom prst="rect">
            <a:avLst/>
          </a:prstGeom>
          <a:noFill/>
        </p:spPr>
        <p:txBody>
          <a:bodyPr wrap="square" lIns="182880" tIns="146304" rIns="182880" bIns="146304" rtlCol="0">
            <a:spAutoFit/>
          </a:bodyPr>
          <a:lstStyle/>
          <a:p>
            <a:pPr algn="ctr">
              <a:lnSpc>
                <a:spcPct val="90000"/>
              </a:lnSpc>
              <a:spcAft>
                <a:spcPts val="600"/>
              </a:spcAft>
            </a:pPr>
            <a:r>
              <a:rPr lang="fr-FR" sz="2400" dirty="0">
                <a:solidFill>
                  <a:srgbClr val="0070C0"/>
                </a:solidFill>
              </a:rPr>
              <a:t>Avant l’informatique était seulement :</a:t>
            </a:r>
          </a:p>
          <a:p>
            <a:pPr algn="ctr">
              <a:lnSpc>
                <a:spcPct val="90000"/>
              </a:lnSpc>
              <a:spcAft>
                <a:spcPts val="600"/>
              </a:spcAft>
            </a:pPr>
            <a:endParaRPr lang="fr-FR" sz="2400" dirty="0">
              <a:solidFill>
                <a:srgbClr val="0070C0"/>
              </a:solidFill>
            </a:endParaRPr>
          </a:p>
          <a:p>
            <a:pPr algn="ctr">
              <a:lnSpc>
                <a:spcPct val="90000"/>
              </a:lnSpc>
              <a:spcAft>
                <a:spcPts val="600"/>
              </a:spcAft>
            </a:pPr>
            <a:endParaRPr lang="fr-FR" sz="2400" dirty="0">
              <a:solidFill>
                <a:srgbClr val="0070C0"/>
              </a:solidFill>
            </a:endParaRPr>
          </a:p>
          <a:p>
            <a:pPr algn="ctr">
              <a:lnSpc>
                <a:spcPct val="90000"/>
              </a:lnSpc>
              <a:spcAft>
                <a:spcPts val="600"/>
              </a:spcAft>
            </a:pPr>
            <a:r>
              <a:rPr lang="fr-FR" sz="2400" dirty="0">
                <a:solidFill>
                  <a:schemeClr val="accent5">
                    <a:lumMod val="75000"/>
                  </a:schemeClr>
                </a:solidFill>
                <a:latin typeface="Cooper Black" panose="0208090404030B020404" pitchFamily="18" charset="0"/>
              </a:rPr>
              <a:t> </a:t>
            </a:r>
            <a:r>
              <a:rPr lang="fr-FR" sz="5400" dirty="0">
                <a:solidFill>
                  <a:schemeClr val="accent5">
                    <a:lumMod val="75000"/>
                  </a:schemeClr>
                </a:solidFill>
                <a:latin typeface="Cooper Black" panose="0208090404030B020404" pitchFamily="18" charset="0"/>
              </a:rPr>
              <a:t>Execution</a:t>
            </a:r>
            <a:endParaRPr lang="fr-FR" sz="2400" dirty="0">
              <a:solidFill>
                <a:schemeClr val="accent5">
                  <a:lumMod val="75000"/>
                </a:schemeClr>
              </a:solidFill>
              <a:latin typeface="Cooper Black" panose="0208090404030B020404" pitchFamily="18" charset="0"/>
            </a:endParaRPr>
          </a:p>
        </p:txBody>
      </p:sp>
      <p:sp>
        <p:nvSpPr>
          <p:cNvPr id="32" name="ZoneTexte 31"/>
          <p:cNvSpPr txBox="1"/>
          <p:nvPr/>
        </p:nvSpPr>
        <p:spPr>
          <a:xfrm>
            <a:off x="6443932" y="3300897"/>
            <a:ext cx="5318414"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err="1">
                <a:solidFill>
                  <a:srgbClr val="0070C0"/>
                </a:solidFill>
              </a:rPr>
              <a:t>Aujourd’hui</a:t>
            </a:r>
            <a:r>
              <a:rPr lang="en-US" sz="2400" dirty="0">
                <a:solidFill>
                  <a:srgbClr val="0070C0"/>
                </a:solidFill>
              </a:rPr>
              <a:t>, les machines </a:t>
            </a:r>
            <a:r>
              <a:rPr lang="en-US" sz="2400" dirty="0" err="1">
                <a:solidFill>
                  <a:srgbClr val="0070C0"/>
                </a:solidFill>
              </a:rPr>
              <a:t>sont</a:t>
            </a:r>
            <a:r>
              <a:rPr lang="en-US" sz="2400" dirty="0">
                <a:solidFill>
                  <a:srgbClr val="0070C0"/>
                </a:solidFill>
              </a:rPr>
              <a:t> </a:t>
            </a:r>
            <a:r>
              <a:rPr lang="en-US" sz="2400" dirty="0" err="1">
                <a:solidFill>
                  <a:srgbClr val="0070C0"/>
                </a:solidFill>
              </a:rPr>
              <a:t>intelligentes</a:t>
            </a:r>
            <a:r>
              <a:rPr lang="en-US" sz="2400" dirty="0">
                <a:solidFill>
                  <a:srgbClr val="0070C0"/>
                </a:solidFill>
              </a:rPr>
              <a:t> </a:t>
            </a:r>
            <a:endParaRPr lang="fr-FR" sz="2400" dirty="0">
              <a:solidFill>
                <a:srgbClr val="0070C0"/>
              </a:solidFill>
            </a:endParaRPr>
          </a:p>
        </p:txBody>
      </p:sp>
      <p:sp>
        <p:nvSpPr>
          <p:cNvPr id="51" name="Rectangle 50"/>
          <p:cNvSpPr/>
          <p:nvPr/>
        </p:nvSpPr>
        <p:spPr bwMode="auto">
          <a:xfrm>
            <a:off x="10073329" y="4374372"/>
            <a:ext cx="2440171" cy="462170"/>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fr-FR" sz="1100" dirty="0">
                <a:solidFill>
                  <a:schemeClr val="accent5">
                    <a:lumMod val="75000"/>
                  </a:schemeClr>
                </a:solidFill>
                <a:ea typeface="Segoe UI" pitchFamily="34" charset="0"/>
                <a:cs typeface="Segoe UI" pitchFamily="34" charset="0"/>
              </a:rPr>
              <a:t>LEARNING</a:t>
            </a:r>
          </a:p>
        </p:txBody>
      </p:sp>
      <p:sp>
        <p:nvSpPr>
          <p:cNvPr id="52" name="Rectangle 51"/>
          <p:cNvSpPr/>
          <p:nvPr/>
        </p:nvSpPr>
        <p:spPr bwMode="auto">
          <a:xfrm>
            <a:off x="6885378" y="5334798"/>
            <a:ext cx="2599660" cy="462170"/>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fr-FR" sz="1100" dirty="0">
                <a:solidFill>
                  <a:schemeClr val="accent5">
                    <a:lumMod val="75000"/>
                  </a:schemeClr>
                </a:solidFill>
                <a:ea typeface="Segoe UI" pitchFamily="34" charset="0"/>
                <a:cs typeface="Segoe UI" pitchFamily="34" charset="0"/>
              </a:rPr>
              <a:t>REASONING</a:t>
            </a:r>
          </a:p>
        </p:txBody>
      </p:sp>
      <p:sp>
        <p:nvSpPr>
          <p:cNvPr id="53" name="Rectangle 52"/>
          <p:cNvSpPr/>
          <p:nvPr/>
        </p:nvSpPr>
        <p:spPr bwMode="auto">
          <a:xfrm>
            <a:off x="9018391" y="5356679"/>
            <a:ext cx="2743198" cy="462170"/>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fr-FR" sz="1100" dirty="0">
                <a:solidFill>
                  <a:schemeClr val="accent5">
                    <a:lumMod val="75000"/>
                  </a:schemeClr>
                </a:solidFill>
                <a:ea typeface="Segoe UI" pitchFamily="34" charset="0"/>
                <a:cs typeface="Segoe UI" pitchFamily="34" charset="0"/>
              </a:rPr>
              <a:t>PROBLEM </a:t>
            </a:r>
          </a:p>
          <a:p>
            <a:pPr algn="ctr" defTabSz="932472" fontAlgn="base">
              <a:lnSpc>
                <a:spcPct val="90000"/>
              </a:lnSpc>
              <a:spcBef>
                <a:spcPct val="0"/>
              </a:spcBef>
              <a:spcAft>
                <a:spcPct val="0"/>
              </a:spcAft>
            </a:pPr>
            <a:r>
              <a:rPr lang="fr-FR" sz="1100" dirty="0">
                <a:solidFill>
                  <a:schemeClr val="accent5">
                    <a:lumMod val="75000"/>
                  </a:schemeClr>
                </a:solidFill>
                <a:ea typeface="Segoe UI" pitchFamily="34" charset="0"/>
                <a:cs typeface="Segoe UI" pitchFamily="34" charset="0"/>
              </a:rPr>
              <a:t>SOLVING</a:t>
            </a:r>
          </a:p>
        </p:txBody>
      </p:sp>
      <p:sp>
        <p:nvSpPr>
          <p:cNvPr id="54" name="Rectangle 53"/>
          <p:cNvSpPr/>
          <p:nvPr/>
        </p:nvSpPr>
        <p:spPr bwMode="auto">
          <a:xfrm>
            <a:off x="5704438" y="4369265"/>
            <a:ext cx="2477385" cy="462170"/>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fr-FR" sz="1100" dirty="0">
                <a:solidFill>
                  <a:schemeClr val="accent5">
                    <a:lumMod val="75000"/>
                  </a:schemeClr>
                </a:solidFill>
                <a:ea typeface="Segoe UI" pitchFamily="34" charset="0"/>
                <a:cs typeface="Segoe UI" pitchFamily="34" charset="0"/>
              </a:rPr>
              <a:t>PERCEPTION</a:t>
            </a:r>
          </a:p>
        </p:txBody>
      </p:sp>
      <p:sp>
        <p:nvSpPr>
          <p:cNvPr id="55" name="Rectangle 54"/>
          <p:cNvSpPr/>
          <p:nvPr/>
        </p:nvSpPr>
        <p:spPr bwMode="auto">
          <a:xfrm>
            <a:off x="7791893" y="4362226"/>
            <a:ext cx="2876106" cy="462170"/>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fr-FR" sz="1100" dirty="0">
                <a:solidFill>
                  <a:schemeClr val="accent5">
                    <a:lumMod val="75000"/>
                  </a:schemeClr>
                </a:solidFill>
                <a:ea typeface="Segoe UI" pitchFamily="34" charset="0"/>
                <a:cs typeface="Segoe UI" pitchFamily="34" charset="0"/>
              </a:rPr>
              <a:t>LANGUAGE </a:t>
            </a:r>
          </a:p>
          <a:p>
            <a:pPr algn="ctr" defTabSz="932472" fontAlgn="base">
              <a:lnSpc>
                <a:spcPct val="90000"/>
              </a:lnSpc>
              <a:spcBef>
                <a:spcPct val="0"/>
              </a:spcBef>
              <a:spcAft>
                <a:spcPct val="0"/>
              </a:spcAft>
            </a:pPr>
            <a:r>
              <a:rPr lang="fr-FR" sz="1100" dirty="0">
                <a:solidFill>
                  <a:schemeClr val="accent5">
                    <a:lumMod val="75000"/>
                  </a:schemeClr>
                </a:solidFill>
                <a:ea typeface="Segoe UI" pitchFamily="34" charset="0"/>
                <a:cs typeface="Segoe UI" pitchFamily="34" charset="0"/>
              </a:rPr>
              <a:t>UNDERSTANDING</a:t>
            </a:r>
          </a:p>
        </p:txBody>
      </p:sp>
      <p:sp>
        <p:nvSpPr>
          <p:cNvPr id="56" name="Oval 77"/>
          <p:cNvSpPr/>
          <p:nvPr/>
        </p:nvSpPr>
        <p:spPr bwMode="auto">
          <a:xfrm>
            <a:off x="6541063" y="4793570"/>
            <a:ext cx="812381" cy="813551"/>
          </a:xfrm>
          <a:prstGeom prst="ellipse">
            <a:avLst/>
          </a:prstGeom>
          <a:solidFill>
            <a:srgbClr val="0070C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7" name="Oval 77"/>
          <p:cNvSpPr/>
          <p:nvPr/>
        </p:nvSpPr>
        <p:spPr bwMode="auto">
          <a:xfrm>
            <a:off x="8838759" y="4794856"/>
            <a:ext cx="812381" cy="813551"/>
          </a:xfrm>
          <a:prstGeom prst="ellipse">
            <a:avLst/>
          </a:prstGeom>
          <a:solidFill>
            <a:srgbClr val="0070C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8" name="Oval 77"/>
          <p:cNvSpPr/>
          <p:nvPr/>
        </p:nvSpPr>
        <p:spPr bwMode="auto">
          <a:xfrm>
            <a:off x="10882942" y="4793569"/>
            <a:ext cx="812381" cy="813551"/>
          </a:xfrm>
          <a:prstGeom prst="ellipse">
            <a:avLst/>
          </a:prstGeom>
          <a:solidFill>
            <a:srgbClr val="0070C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0" name="Oval 77"/>
          <p:cNvSpPr/>
          <p:nvPr/>
        </p:nvSpPr>
        <p:spPr bwMode="auto">
          <a:xfrm>
            <a:off x="7791893" y="5796969"/>
            <a:ext cx="812381" cy="813551"/>
          </a:xfrm>
          <a:prstGeom prst="ellipse">
            <a:avLst/>
          </a:prstGeom>
          <a:solidFill>
            <a:srgbClr val="0070C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1" name="Oval 77"/>
          <p:cNvSpPr/>
          <p:nvPr/>
        </p:nvSpPr>
        <p:spPr bwMode="auto">
          <a:xfrm>
            <a:off x="9936132" y="5796968"/>
            <a:ext cx="812381" cy="813551"/>
          </a:xfrm>
          <a:prstGeom prst="ellipse">
            <a:avLst/>
          </a:prstGeom>
          <a:solidFill>
            <a:srgbClr val="0070C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2" name="Freeform 22"/>
          <p:cNvSpPr>
            <a:spLocks noChangeAspect="1"/>
          </p:cNvSpPr>
          <p:nvPr/>
        </p:nvSpPr>
        <p:spPr bwMode="auto">
          <a:xfrm>
            <a:off x="6655697" y="5026109"/>
            <a:ext cx="574866" cy="380403"/>
          </a:xfrm>
          <a:custGeom>
            <a:avLst/>
            <a:gdLst>
              <a:gd name="T0" fmla="*/ 4942 w 7181"/>
              <a:gd name="T1" fmla="*/ 414 h 4752"/>
              <a:gd name="T2" fmla="*/ 3024 w 7181"/>
              <a:gd name="T3" fmla="*/ 152 h 4752"/>
              <a:gd name="T4" fmla="*/ 0 w 7181"/>
              <a:gd name="T5" fmla="*/ 2353 h 4752"/>
              <a:gd name="T6" fmla="*/ 2201 w 7181"/>
              <a:gd name="T7" fmla="*/ 4282 h 4752"/>
              <a:gd name="T8" fmla="*/ 4848 w 7181"/>
              <a:gd name="T9" fmla="*/ 4351 h 4752"/>
              <a:gd name="T10" fmla="*/ 7102 w 7181"/>
              <a:gd name="T11" fmla="*/ 2474 h 4752"/>
              <a:gd name="T12" fmla="*/ 7181 w 7181"/>
              <a:gd name="T13" fmla="*/ 2350 h 4752"/>
              <a:gd name="T14" fmla="*/ 4942 w 7181"/>
              <a:gd name="T15" fmla="*/ 414 h 4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81" h="4752">
                <a:moveTo>
                  <a:pt x="4942" y="414"/>
                </a:moveTo>
                <a:cubicBezTo>
                  <a:pt x="4333" y="124"/>
                  <a:pt x="3691" y="0"/>
                  <a:pt x="3024" y="152"/>
                </a:cubicBezTo>
                <a:cubicBezTo>
                  <a:pt x="1710" y="456"/>
                  <a:pt x="812" y="1327"/>
                  <a:pt x="0" y="2353"/>
                </a:cubicBezTo>
                <a:cubicBezTo>
                  <a:pt x="608" y="3169"/>
                  <a:pt x="1306" y="3839"/>
                  <a:pt x="2201" y="4282"/>
                </a:cubicBezTo>
                <a:cubicBezTo>
                  <a:pt x="3069" y="4710"/>
                  <a:pt x="3957" y="4752"/>
                  <a:pt x="4848" y="4351"/>
                </a:cubicBezTo>
                <a:cubicBezTo>
                  <a:pt x="5771" y="3932"/>
                  <a:pt x="6490" y="3269"/>
                  <a:pt x="7102" y="2474"/>
                </a:cubicBezTo>
                <a:cubicBezTo>
                  <a:pt x="7129" y="2436"/>
                  <a:pt x="7154" y="2395"/>
                  <a:pt x="7181" y="2350"/>
                </a:cubicBezTo>
                <a:cubicBezTo>
                  <a:pt x="6570" y="1534"/>
                  <a:pt x="5861" y="853"/>
                  <a:pt x="4942" y="4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63" name="Rectangle 62"/>
          <p:cNvSpPr/>
          <p:nvPr/>
        </p:nvSpPr>
        <p:spPr bwMode="auto">
          <a:xfrm>
            <a:off x="6682780" y="4991737"/>
            <a:ext cx="533398" cy="462170"/>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fr-FR" sz="2000" b="1" dirty="0">
                <a:solidFill>
                  <a:srgbClr val="0070C0"/>
                </a:solidFill>
                <a:ea typeface="Segoe UI" pitchFamily="34" charset="0"/>
                <a:cs typeface="Segoe UI" pitchFamily="34" charset="0"/>
              </a:rPr>
              <a:t>?</a:t>
            </a:r>
          </a:p>
        </p:txBody>
      </p:sp>
      <p:sp>
        <p:nvSpPr>
          <p:cNvPr id="64" name="Freeform 18"/>
          <p:cNvSpPr>
            <a:spLocks noChangeAspect="1"/>
          </p:cNvSpPr>
          <p:nvPr/>
        </p:nvSpPr>
        <p:spPr bwMode="auto">
          <a:xfrm>
            <a:off x="8998080" y="5009536"/>
            <a:ext cx="486958" cy="426572"/>
          </a:xfrm>
          <a:custGeom>
            <a:avLst/>
            <a:gdLst>
              <a:gd name="T0" fmla="*/ 115 w 6349"/>
              <a:gd name="T1" fmla="*/ 1548 h 5575"/>
              <a:gd name="T2" fmla="*/ 1324 w 6349"/>
              <a:gd name="T3" fmla="*/ 225 h 5575"/>
              <a:gd name="T4" fmla="*/ 5039 w 6349"/>
              <a:gd name="T5" fmla="*/ 228 h 5575"/>
              <a:gd name="T6" fmla="*/ 6221 w 6349"/>
              <a:gd name="T7" fmla="*/ 1445 h 5575"/>
              <a:gd name="T8" fmla="*/ 6235 w 6349"/>
              <a:gd name="T9" fmla="*/ 3263 h 5575"/>
              <a:gd name="T10" fmla="*/ 4974 w 6349"/>
              <a:gd name="T11" fmla="*/ 4531 h 5575"/>
              <a:gd name="T12" fmla="*/ 3498 w 6349"/>
              <a:gd name="T13" fmla="*/ 4683 h 5575"/>
              <a:gd name="T14" fmla="*/ 3298 w 6349"/>
              <a:gd name="T15" fmla="*/ 4745 h 5575"/>
              <a:gd name="T16" fmla="*/ 2475 w 6349"/>
              <a:gd name="T17" fmla="*/ 5284 h 5575"/>
              <a:gd name="T18" fmla="*/ 1414 w 6349"/>
              <a:gd name="T19" fmla="*/ 5561 h 5575"/>
              <a:gd name="T20" fmla="*/ 1936 w 6349"/>
              <a:gd name="T21" fmla="*/ 4628 h 5575"/>
              <a:gd name="T22" fmla="*/ 1490 w 6349"/>
              <a:gd name="T23" fmla="*/ 4559 h 5575"/>
              <a:gd name="T24" fmla="*/ 118 w 6349"/>
              <a:gd name="T25" fmla="*/ 3270 h 5575"/>
              <a:gd name="T26" fmla="*/ 115 w 6349"/>
              <a:gd name="T27" fmla="*/ 1548 h 5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9" h="5575">
                <a:moveTo>
                  <a:pt x="115" y="1548"/>
                </a:moveTo>
                <a:cubicBezTo>
                  <a:pt x="211" y="957"/>
                  <a:pt x="595" y="353"/>
                  <a:pt x="1324" y="225"/>
                </a:cubicBezTo>
                <a:cubicBezTo>
                  <a:pt x="2565" y="10"/>
                  <a:pt x="3802" y="0"/>
                  <a:pt x="5039" y="228"/>
                </a:cubicBezTo>
                <a:cubicBezTo>
                  <a:pt x="5713" y="353"/>
                  <a:pt x="6086" y="792"/>
                  <a:pt x="6221" y="1445"/>
                </a:cubicBezTo>
                <a:cubicBezTo>
                  <a:pt x="6349" y="2050"/>
                  <a:pt x="6339" y="2658"/>
                  <a:pt x="6235" y="3263"/>
                </a:cubicBezTo>
                <a:cubicBezTo>
                  <a:pt x="6135" y="3847"/>
                  <a:pt x="5724" y="4438"/>
                  <a:pt x="4974" y="4531"/>
                </a:cubicBezTo>
                <a:cubicBezTo>
                  <a:pt x="4483" y="4590"/>
                  <a:pt x="3989" y="4631"/>
                  <a:pt x="3498" y="4683"/>
                </a:cubicBezTo>
                <a:cubicBezTo>
                  <a:pt x="3429" y="4690"/>
                  <a:pt x="3356" y="4707"/>
                  <a:pt x="3298" y="4745"/>
                </a:cubicBezTo>
                <a:cubicBezTo>
                  <a:pt x="3021" y="4921"/>
                  <a:pt x="2869" y="5125"/>
                  <a:pt x="2475" y="5284"/>
                </a:cubicBezTo>
                <a:cubicBezTo>
                  <a:pt x="2154" y="5423"/>
                  <a:pt x="1466" y="5575"/>
                  <a:pt x="1414" y="5561"/>
                </a:cubicBezTo>
                <a:cubicBezTo>
                  <a:pt x="1390" y="5523"/>
                  <a:pt x="1894" y="4963"/>
                  <a:pt x="1936" y="4628"/>
                </a:cubicBezTo>
                <a:cubicBezTo>
                  <a:pt x="1760" y="4600"/>
                  <a:pt x="1625" y="4579"/>
                  <a:pt x="1490" y="4559"/>
                </a:cubicBezTo>
                <a:cubicBezTo>
                  <a:pt x="719" y="4441"/>
                  <a:pt x="277" y="4013"/>
                  <a:pt x="118" y="3270"/>
                </a:cubicBezTo>
                <a:cubicBezTo>
                  <a:pt x="0" y="2665"/>
                  <a:pt x="35" y="2056"/>
                  <a:pt x="115" y="15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5" name="Rectangle 64"/>
          <p:cNvSpPr/>
          <p:nvPr/>
        </p:nvSpPr>
        <p:spPr bwMode="auto">
          <a:xfrm>
            <a:off x="9094600" y="5071052"/>
            <a:ext cx="276765" cy="295234"/>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fr-FR" b="1" dirty="0">
                <a:solidFill>
                  <a:srgbClr val="0070C0"/>
                </a:solidFill>
                <a:ea typeface="Segoe UI" pitchFamily="34" charset="0"/>
                <a:cs typeface="Segoe UI" pitchFamily="34" charset="0"/>
              </a:rPr>
              <a:t>?</a:t>
            </a:r>
          </a:p>
        </p:txBody>
      </p:sp>
      <p:sp>
        <p:nvSpPr>
          <p:cNvPr id="14" name="Rectangle 13"/>
          <p:cNvSpPr/>
          <p:nvPr/>
        </p:nvSpPr>
        <p:spPr>
          <a:xfrm>
            <a:off x="11083835" y="4970162"/>
            <a:ext cx="381836" cy="424732"/>
          </a:xfrm>
          <a:prstGeom prst="rect">
            <a:avLst/>
          </a:prstGeom>
        </p:spPr>
        <p:txBody>
          <a:bodyPr wrap="none">
            <a:spAutoFit/>
          </a:bodyPr>
          <a:lstStyle/>
          <a:p>
            <a:pPr algn="ctr" defTabSz="932472" fontAlgn="base">
              <a:lnSpc>
                <a:spcPct val="90000"/>
              </a:lnSpc>
              <a:spcBef>
                <a:spcPct val="0"/>
              </a:spcBef>
              <a:spcAft>
                <a:spcPct val="0"/>
              </a:spcAft>
            </a:pPr>
            <a:r>
              <a:rPr lang="fr-FR" sz="2400" b="1" dirty="0">
                <a:solidFill>
                  <a:schemeClr val="bg1"/>
                </a:solidFill>
                <a:ea typeface="Segoe UI" pitchFamily="34" charset="0"/>
                <a:cs typeface="Segoe UI" pitchFamily="34" charset="0"/>
              </a:rPr>
              <a:t>∑</a:t>
            </a:r>
          </a:p>
        </p:txBody>
      </p:sp>
      <p:sp>
        <p:nvSpPr>
          <p:cNvPr id="67" name="Rectangle 66"/>
          <p:cNvSpPr/>
          <p:nvPr/>
        </p:nvSpPr>
        <p:spPr bwMode="auto">
          <a:xfrm>
            <a:off x="7801629" y="5453907"/>
            <a:ext cx="1828797" cy="1471419"/>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fr-FR" sz="1050" dirty="0">
                <a:solidFill>
                  <a:schemeClr val="bg1"/>
                </a:solidFill>
                <a:ea typeface="Segoe UI" pitchFamily="34" charset="0"/>
                <a:cs typeface="Segoe UI" pitchFamily="34" charset="0"/>
              </a:rPr>
              <a:t>IF …</a:t>
            </a:r>
          </a:p>
          <a:p>
            <a:pPr defTabSz="932472" fontAlgn="base">
              <a:lnSpc>
                <a:spcPct val="90000"/>
              </a:lnSpc>
              <a:spcBef>
                <a:spcPct val="0"/>
              </a:spcBef>
              <a:spcAft>
                <a:spcPct val="0"/>
              </a:spcAft>
            </a:pPr>
            <a:r>
              <a:rPr lang="fr-FR" sz="1050" dirty="0">
                <a:solidFill>
                  <a:schemeClr val="bg1"/>
                </a:solidFill>
                <a:ea typeface="Segoe UI" pitchFamily="34" charset="0"/>
                <a:cs typeface="Segoe UI" pitchFamily="34" charset="0"/>
              </a:rPr>
              <a:t>AND …</a:t>
            </a:r>
          </a:p>
          <a:p>
            <a:pPr defTabSz="932472" fontAlgn="base">
              <a:lnSpc>
                <a:spcPct val="90000"/>
              </a:lnSpc>
              <a:spcBef>
                <a:spcPct val="0"/>
              </a:spcBef>
              <a:spcAft>
                <a:spcPct val="0"/>
              </a:spcAft>
            </a:pPr>
            <a:r>
              <a:rPr lang="fr-FR" sz="1050" dirty="0">
                <a:solidFill>
                  <a:schemeClr val="bg1"/>
                </a:solidFill>
                <a:ea typeface="Segoe UI" pitchFamily="34" charset="0"/>
                <a:cs typeface="Segoe UI" pitchFamily="34" charset="0"/>
              </a:rPr>
              <a:t>THEN ...</a:t>
            </a:r>
          </a:p>
        </p:txBody>
      </p:sp>
      <p:sp>
        <p:nvSpPr>
          <p:cNvPr id="68" name="Rectangle 67"/>
          <p:cNvSpPr/>
          <p:nvPr/>
        </p:nvSpPr>
        <p:spPr bwMode="auto">
          <a:xfrm>
            <a:off x="9946358" y="5477155"/>
            <a:ext cx="2108071" cy="1471419"/>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fr-FR" sz="1600" dirty="0">
                <a:solidFill>
                  <a:schemeClr val="bg1"/>
                </a:solidFill>
                <a:ea typeface="Segoe UI" pitchFamily="34" charset="0"/>
                <a:cs typeface="Segoe UI" pitchFamily="34" charset="0"/>
              </a:rPr>
              <a:t>X + Y </a:t>
            </a:r>
          </a:p>
          <a:p>
            <a:pPr defTabSz="932472" fontAlgn="base">
              <a:lnSpc>
                <a:spcPct val="90000"/>
              </a:lnSpc>
              <a:spcBef>
                <a:spcPct val="0"/>
              </a:spcBef>
              <a:spcAft>
                <a:spcPct val="0"/>
              </a:spcAft>
            </a:pPr>
            <a:r>
              <a:rPr lang="fr-FR" sz="1600" dirty="0">
                <a:solidFill>
                  <a:schemeClr val="bg1"/>
                </a:solidFill>
                <a:ea typeface="Segoe UI" pitchFamily="34" charset="0"/>
                <a:cs typeface="Segoe UI" pitchFamily="34" charset="0"/>
              </a:rPr>
              <a:t>= Z</a:t>
            </a:r>
          </a:p>
        </p:txBody>
      </p:sp>
      <p:sp>
        <p:nvSpPr>
          <p:cNvPr id="69" name="Rectangle 68"/>
          <p:cNvSpPr/>
          <p:nvPr/>
        </p:nvSpPr>
        <p:spPr bwMode="auto">
          <a:xfrm>
            <a:off x="6012744" y="3220528"/>
            <a:ext cx="228836" cy="34620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fr-FR"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71767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3833" y="22888"/>
            <a:ext cx="12192000" cy="1615876"/>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961" b="1" i="0" u="none" strike="noStrike" kern="120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sp>
        <p:nvSpPr>
          <p:cNvPr id="4" name="Rectangle 3"/>
          <p:cNvSpPr/>
          <p:nvPr/>
        </p:nvSpPr>
        <p:spPr>
          <a:xfrm>
            <a:off x="122703" y="1036220"/>
            <a:ext cx="11945590" cy="526811"/>
          </a:xfrm>
          <a:prstGeom prst="rect">
            <a:avLst/>
          </a:prstGeom>
        </p:spPr>
        <p:txBody>
          <a:bodyPr wrap="square">
            <a:spAutoFit/>
          </a:bodyPr>
          <a:lstStyle/>
          <a:p>
            <a:pPr marL="179277" marR="0" lvl="0" indent="-268916" algn="l" defTabSz="914314" rtl="0" eaLnBrk="1" fontAlgn="auto" latinLnBrk="0" hangingPunct="1">
              <a:lnSpc>
                <a:spcPct val="90000"/>
              </a:lnSpc>
              <a:spcBef>
                <a:spcPts val="0"/>
              </a:spcBef>
              <a:spcAft>
                <a:spcPts val="0"/>
              </a:spcAft>
              <a:buClrTx/>
              <a:buSzTx/>
              <a:buFontTx/>
              <a:buNone/>
              <a:tabLst/>
              <a:defRPr/>
            </a:pPr>
            <a:r>
              <a:rPr kumimoji="0" lang="en-US" sz="3137" b="0" i="0" u="none" strike="noStrike" kern="1200" cap="none" spc="0" normalizeH="0" baseline="0" noProof="0" dirty="0">
                <a:ln>
                  <a:noFill/>
                </a:ln>
                <a:solidFill>
                  <a:srgbClr val="FFFFFF"/>
                </a:solidFill>
                <a:effectLst/>
                <a:uLnTx/>
                <a:uFillTx/>
                <a:latin typeface="Segoe UI Light"/>
                <a:ea typeface="+mn-ea"/>
                <a:cs typeface="+mn-cs"/>
              </a:rPr>
              <a:t>“</a:t>
            </a:r>
            <a:r>
              <a:rPr lang="en-US" sz="3137" dirty="0">
                <a:solidFill>
                  <a:srgbClr val="FFFFFF"/>
                </a:solidFill>
                <a:latin typeface="Segoe UI Light"/>
              </a:rPr>
              <a:t>C</a:t>
            </a:r>
            <a:r>
              <a:rPr kumimoji="0" lang="en-US" sz="3137" b="0" i="0" u="none" strike="noStrike" kern="1200" cap="none" spc="0" normalizeH="0" baseline="0" noProof="0" dirty="0" err="1">
                <a:ln>
                  <a:noFill/>
                </a:ln>
                <a:solidFill>
                  <a:srgbClr val="FFFFFF"/>
                </a:solidFill>
                <a:effectLst/>
                <a:uLnTx/>
                <a:uFillTx/>
                <a:latin typeface="Segoe UI Light"/>
                <a:ea typeface="+mn-ea"/>
                <a:cs typeface="+mn-cs"/>
              </a:rPr>
              <a:t>haque</a:t>
            </a:r>
            <a:r>
              <a:rPr kumimoji="0" lang="en-US" sz="3137" b="0" i="0" u="none" strike="noStrike" kern="1200" cap="none" spc="0" normalizeH="0" baseline="0" noProof="0" dirty="0">
                <a:ln>
                  <a:noFill/>
                </a:ln>
                <a:solidFill>
                  <a:srgbClr val="FFFFFF"/>
                </a:solidFill>
                <a:effectLst/>
                <a:uLnTx/>
                <a:uFillTx/>
                <a:latin typeface="Segoe UI Light"/>
                <a:ea typeface="+mn-ea"/>
                <a:cs typeface="+mn-cs"/>
              </a:rPr>
              <a:t> </a:t>
            </a:r>
            <a:r>
              <a:rPr kumimoji="0" lang="en-US" sz="3137" b="0" i="0" u="none" strike="noStrike" kern="1200" cap="none" spc="0" normalizeH="0" baseline="0" noProof="0" dirty="0" err="1">
                <a:ln>
                  <a:noFill/>
                </a:ln>
                <a:solidFill>
                  <a:srgbClr val="FFFFFF"/>
                </a:solidFill>
                <a:effectLst/>
                <a:uLnTx/>
                <a:uFillTx/>
                <a:latin typeface="Segoe UI Light"/>
                <a:ea typeface="+mn-ea"/>
                <a:cs typeface="+mn-cs"/>
              </a:rPr>
              <a:t>entreprise</a:t>
            </a:r>
            <a:r>
              <a:rPr kumimoji="0" lang="en-US" sz="3137" b="0" i="0" u="none" strike="noStrike" kern="1200" cap="none" spc="0" normalizeH="0" baseline="0" noProof="0" dirty="0">
                <a:ln>
                  <a:noFill/>
                </a:ln>
                <a:solidFill>
                  <a:srgbClr val="FFFFFF"/>
                </a:solidFill>
                <a:effectLst/>
                <a:uLnTx/>
                <a:uFillTx/>
                <a:latin typeface="Segoe UI Light"/>
                <a:ea typeface="+mn-ea"/>
                <a:cs typeface="+mn-cs"/>
              </a:rPr>
              <a:t> </a:t>
            </a:r>
            <a:r>
              <a:rPr kumimoji="0" lang="en-US" sz="3137" b="0" i="0" u="none" strike="noStrike" kern="1200" cap="none" spc="0" normalizeH="0" baseline="0" noProof="0" dirty="0" err="1">
                <a:ln>
                  <a:noFill/>
                </a:ln>
                <a:solidFill>
                  <a:srgbClr val="FFFFFF"/>
                </a:solidFill>
                <a:effectLst/>
                <a:uLnTx/>
                <a:uFillTx/>
                <a:latin typeface="Segoe UI Light"/>
                <a:ea typeface="+mn-ea"/>
                <a:cs typeface="+mn-cs"/>
              </a:rPr>
              <a:t>est</a:t>
            </a:r>
            <a:r>
              <a:rPr kumimoji="0" lang="en-US" sz="3137" b="0" i="0" u="none" strike="noStrike" kern="1200" cap="none" spc="0" normalizeH="0" baseline="0" noProof="0" dirty="0">
                <a:ln>
                  <a:noFill/>
                </a:ln>
                <a:solidFill>
                  <a:srgbClr val="FFFFFF"/>
                </a:solidFill>
                <a:effectLst/>
                <a:uLnTx/>
                <a:uFillTx/>
                <a:latin typeface="Segoe UI Light"/>
                <a:ea typeface="+mn-ea"/>
                <a:cs typeface="+mn-cs"/>
              </a:rPr>
              <a:t> </a:t>
            </a:r>
            <a:r>
              <a:rPr kumimoji="0" lang="en-US" sz="3137" b="0" i="0" u="none" strike="noStrike" kern="1200" cap="none" spc="0" normalizeH="0" baseline="0" noProof="0" dirty="0" err="1">
                <a:ln>
                  <a:noFill/>
                </a:ln>
                <a:solidFill>
                  <a:srgbClr val="FFFFFF"/>
                </a:solidFill>
                <a:effectLst/>
                <a:uLnTx/>
                <a:uFillTx/>
                <a:latin typeface="Segoe UI Light"/>
                <a:ea typeface="+mn-ea"/>
                <a:cs typeface="+mn-cs"/>
              </a:rPr>
              <a:t>une</a:t>
            </a:r>
            <a:r>
              <a:rPr kumimoji="0" lang="en-US" sz="3137" b="0" i="0" u="none" strike="noStrike" kern="1200" cap="none" spc="0" normalizeH="0" baseline="0" noProof="0" dirty="0">
                <a:ln>
                  <a:noFill/>
                </a:ln>
                <a:solidFill>
                  <a:srgbClr val="FFFFFF"/>
                </a:solidFill>
                <a:effectLst/>
                <a:uLnTx/>
                <a:uFillTx/>
                <a:latin typeface="Segoe UI Light"/>
                <a:ea typeface="+mn-ea"/>
                <a:cs typeface="+mn-cs"/>
              </a:rPr>
              <a:t> </a:t>
            </a:r>
            <a:r>
              <a:rPr kumimoji="0" lang="en-US" sz="3137" b="0" i="0" u="none" strike="noStrike" kern="1200" cap="none" spc="0" normalizeH="0" baseline="0" noProof="0" dirty="0" err="1">
                <a:ln>
                  <a:noFill/>
                </a:ln>
                <a:solidFill>
                  <a:srgbClr val="FFFFFF"/>
                </a:solidFill>
                <a:effectLst/>
                <a:uLnTx/>
                <a:uFillTx/>
                <a:latin typeface="Segoe UI Light"/>
                <a:ea typeface="+mn-ea"/>
                <a:cs typeface="+mn-cs"/>
              </a:rPr>
              <a:t>entreprise</a:t>
            </a:r>
            <a:r>
              <a:rPr kumimoji="0" lang="en-US" sz="3137" b="0" i="0" u="none" strike="noStrike" kern="1200" cap="none" spc="0" normalizeH="0" baseline="0" noProof="0" dirty="0">
                <a:ln>
                  <a:noFill/>
                </a:ln>
                <a:solidFill>
                  <a:srgbClr val="FFFFFF"/>
                </a:solidFill>
                <a:effectLst/>
                <a:uLnTx/>
                <a:uFillTx/>
                <a:latin typeface="Segoe UI Light"/>
                <a:ea typeface="+mn-ea"/>
                <a:cs typeface="+mn-cs"/>
              </a:rPr>
              <a:t> </a:t>
            </a:r>
            <a:r>
              <a:rPr kumimoji="0" lang="en-US" sz="3137" b="0" i="0" u="none" strike="noStrike" kern="1200" cap="none" spc="0" normalizeH="0" baseline="0" noProof="0" dirty="0" err="1">
                <a:ln>
                  <a:noFill/>
                </a:ln>
                <a:solidFill>
                  <a:srgbClr val="FFFFFF"/>
                </a:solidFill>
                <a:effectLst/>
                <a:uLnTx/>
                <a:uFillTx/>
                <a:latin typeface="Segoe UI Light"/>
                <a:ea typeface="+mn-ea"/>
                <a:cs typeface="+mn-cs"/>
              </a:rPr>
              <a:t>éditeur</a:t>
            </a:r>
            <a:r>
              <a:rPr kumimoji="0" lang="en-US" sz="3137" b="0" i="0" u="none" strike="noStrike" kern="1200" cap="none" spc="0" normalizeH="0" baseline="0" noProof="0" dirty="0">
                <a:ln>
                  <a:noFill/>
                </a:ln>
                <a:solidFill>
                  <a:srgbClr val="FFFFFF"/>
                </a:solidFill>
                <a:effectLst/>
                <a:uLnTx/>
                <a:uFillTx/>
                <a:latin typeface="Segoe UI Light"/>
                <a:ea typeface="+mn-ea"/>
                <a:cs typeface="+mn-cs"/>
              </a:rPr>
              <a:t> de </a:t>
            </a:r>
            <a:r>
              <a:rPr kumimoji="0" lang="en-US" sz="3137" b="0" i="0" u="none" strike="noStrike" kern="1200" cap="none" spc="0" normalizeH="0" baseline="0" noProof="0" dirty="0" err="1">
                <a:ln>
                  <a:noFill/>
                </a:ln>
                <a:solidFill>
                  <a:srgbClr val="FFFFFF"/>
                </a:solidFill>
                <a:effectLst/>
                <a:uLnTx/>
                <a:uFillTx/>
                <a:latin typeface="Segoe UI Light"/>
                <a:ea typeface="+mn-ea"/>
                <a:cs typeface="+mn-cs"/>
              </a:rPr>
              <a:t>logiciel</a:t>
            </a:r>
            <a:r>
              <a:rPr kumimoji="0" lang="en-US" sz="3137" b="0" i="0" u="none" strike="noStrike" kern="1200" cap="none" spc="0" normalizeH="0" baseline="0" noProof="0" dirty="0">
                <a:ln>
                  <a:noFill/>
                </a:ln>
                <a:solidFill>
                  <a:srgbClr val="FFFFFF"/>
                </a:solidFill>
                <a:effectLst/>
                <a:uLnTx/>
                <a:uFillTx/>
                <a:latin typeface="Segoe UI Light"/>
                <a:ea typeface="+mn-ea"/>
                <a:cs typeface="+mn-cs"/>
              </a:rPr>
              <a:t>” </a:t>
            </a:r>
            <a:r>
              <a:rPr lang="en-US" sz="3137" dirty="0">
                <a:solidFill>
                  <a:srgbClr val="FFFFFF"/>
                </a:solidFill>
                <a:latin typeface="Segoe UI Light"/>
              </a:rPr>
              <a:t>Forbes 2011.</a:t>
            </a:r>
            <a:endParaRPr kumimoji="0" lang="en-US" sz="3137" b="0" i="0" u="none" strike="noStrike" kern="1200" cap="none" spc="0" normalizeH="0" baseline="0" noProof="0" dirty="0">
              <a:ln>
                <a:noFill/>
              </a:ln>
              <a:solidFill>
                <a:srgbClr val="FFFFFF"/>
              </a:solidFill>
              <a:effectLst/>
              <a:uLnTx/>
              <a:uFillTx/>
              <a:latin typeface="Segoe UI Light"/>
              <a:ea typeface="+mn-ea"/>
              <a:cs typeface="+mn-cs"/>
            </a:endParaRPr>
          </a:p>
        </p:txBody>
      </p:sp>
      <p:sp>
        <p:nvSpPr>
          <p:cNvPr id="25" name="Rectangle 24"/>
          <p:cNvSpPr/>
          <p:nvPr/>
        </p:nvSpPr>
        <p:spPr>
          <a:xfrm>
            <a:off x="4088629" y="2442388"/>
            <a:ext cx="3616415" cy="394082"/>
          </a:xfrm>
          <a:prstGeom prst="rect">
            <a:avLst/>
          </a:prstGeom>
        </p:spPr>
        <p:txBody>
          <a:bodyPr wrap="square" rIns="179285">
            <a:spAutoFit/>
          </a:bodyPr>
          <a:lstStyle/>
          <a:p>
            <a:pPr marL="89639" marR="0" lvl="0" indent="-179277" algn="just" defTabSz="914314" rtl="0" eaLnBrk="1" fontAlgn="auto" latinLnBrk="0" hangingPunct="1">
              <a:lnSpc>
                <a:spcPct val="100000"/>
              </a:lnSpc>
              <a:spcBef>
                <a:spcPts val="0"/>
              </a:spcBef>
              <a:spcAft>
                <a:spcPts val="0"/>
              </a:spcAft>
              <a:buClrTx/>
              <a:buSzTx/>
              <a:buFontTx/>
              <a:buNone/>
              <a:tabLst/>
              <a:defRPr/>
            </a:pPr>
            <a:r>
              <a:rPr lang="en-US" sz="1961" dirty="0">
                <a:solidFill>
                  <a:srgbClr val="505050"/>
                </a:solidFill>
                <a:latin typeface="Segoe UI Light"/>
              </a:rPr>
              <a:t> </a:t>
            </a:r>
            <a:endParaRPr kumimoji="0" lang="en-US" sz="1961" b="0" i="0" u="none" strike="noStrike" kern="1200" cap="none" spc="0" normalizeH="0" baseline="30000" noProof="0" dirty="0">
              <a:ln>
                <a:noFill/>
              </a:ln>
              <a:solidFill>
                <a:srgbClr val="505050"/>
              </a:solidFill>
              <a:effectLst/>
              <a:uLnTx/>
              <a:uFillTx/>
              <a:latin typeface="Segoe UI Light"/>
              <a:ea typeface="+mn-ea"/>
              <a:cs typeface="+mn-cs"/>
            </a:endParaRPr>
          </a:p>
        </p:txBody>
      </p:sp>
      <p:grpSp>
        <p:nvGrpSpPr>
          <p:cNvPr id="27" name="Group 26"/>
          <p:cNvGrpSpPr>
            <a:grpSpLocks noChangeAspect="1"/>
          </p:cNvGrpSpPr>
          <p:nvPr/>
        </p:nvGrpSpPr>
        <p:grpSpPr>
          <a:xfrm>
            <a:off x="1194918" y="3098287"/>
            <a:ext cx="1196160" cy="1196160"/>
            <a:chOff x="694894" y="2819400"/>
            <a:chExt cx="2073554" cy="2073554"/>
          </a:xfrm>
          <a:solidFill>
            <a:srgbClr val="FFB900"/>
          </a:solidFill>
        </p:grpSpPr>
        <p:sp>
          <p:nvSpPr>
            <p:cNvPr id="28" name="Oval 27"/>
            <p:cNvSpPr/>
            <p:nvPr/>
          </p:nvSpPr>
          <p:spPr>
            <a:xfrm>
              <a:off x="694894" y="2819400"/>
              <a:ext cx="2073554" cy="2073554"/>
            </a:xfrm>
            <a:prstGeom prst="ellipse">
              <a:avLst/>
            </a:prstGeom>
            <a:solidFill>
              <a:srgbClr val="FF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2745" b="0" i="0" u="none" strike="noStrike" kern="1200" cap="none" spc="0" normalizeH="0" baseline="0" noProof="0" dirty="0">
                <a:ln>
                  <a:noFill/>
                </a:ln>
                <a:solidFill>
                  <a:prstClr val="white"/>
                </a:solidFill>
                <a:effectLst/>
                <a:uLnTx/>
                <a:uFillTx/>
                <a:latin typeface="Segoe UI Light"/>
                <a:ea typeface="+mn-ea"/>
                <a:cs typeface="+mn-cs"/>
              </a:endParaRPr>
            </a:p>
          </p:txBody>
        </p:sp>
        <p:pic>
          <p:nvPicPr>
            <p:cNvPr id="29" name="Picture 28" descr="reduce cost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5343" y="3058015"/>
              <a:ext cx="986410" cy="1627578"/>
            </a:xfrm>
            <a:prstGeom prst="rect">
              <a:avLst/>
            </a:prstGeom>
            <a:solidFill>
              <a:srgbClr val="FFB900"/>
            </a:solidFill>
          </p:spPr>
        </p:pic>
      </p:grpSp>
      <p:grpSp>
        <p:nvGrpSpPr>
          <p:cNvPr id="31" name="Group 30"/>
          <p:cNvGrpSpPr>
            <a:grpSpLocks noChangeAspect="1"/>
          </p:cNvGrpSpPr>
          <p:nvPr/>
        </p:nvGrpSpPr>
        <p:grpSpPr>
          <a:xfrm>
            <a:off x="5003591" y="3132997"/>
            <a:ext cx="1214610" cy="1231668"/>
            <a:chOff x="3670975" y="2819400"/>
            <a:chExt cx="2073554" cy="2073554"/>
          </a:xfrm>
          <a:solidFill>
            <a:srgbClr val="187AD4"/>
          </a:solidFill>
        </p:grpSpPr>
        <p:sp>
          <p:nvSpPr>
            <p:cNvPr id="32" name="Oval 31"/>
            <p:cNvSpPr/>
            <p:nvPr/>
          </p:nvSpPr>
          <p:spPr>
            <a:xfrm>
              <a:off x="3670975" y="2819400"/>
              <a:ext cx="2073554" cy="20735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2745" b="0" i="0" u="none" strike="noStrike" kern="1200" cap="none" spc="0" normalizeH="0" baseline="0" noProof="0" dirty="0">
                <a:ln>
                  <a:noFill/>
                </a:ln>
                <a:solidFill>
                  <a:prstClr val="white"/>
                </a:solidFill>
                <a:effectLst/>
                <a:uLnTx/>
                <a:uFillTx/>
                <a:latin typeface="Segoe UI Light"/>
                <a:ea typeface="+mn-ea"/>
                <a:cs typeface="+mn-cs"/>
              </a:endParaRPr>
            </a:p>
          </p:txBody>
        </p:sp>
        <p:pic>
          <p:nvPicPr>
            <p:cNvPr id="33" name="Picture 32" descr="increase revenu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4964" y="3164172"/>
              <a:ext cx="1380972" cy="1216572"/>
            </a:xfrm>
            <a:prstGeom prst="rect">
              <a:avLst/>
            </a:prstGeom>
            <a:grpFill/>
          </p:spPr>
        </p:pic>
      </p:grpSp>
      <p:grpSp>
        <p:nvGrpSpPr>
          <p:cNvPr id="35" name="Group 34"/>
          <p:cNvGrpSpPr>
            <a:grpSpLocks noChangeAspect="1"/>
          </p:cNvGrpSpPr>
          <p:nvPr/>
        </p:nvGrpSpPr>
        <p:grpSpPr>
          <a:xfrm>
            <a:off x="9018213" y="3168505"/>
            <a:ext cx="1196160" cy="1196160"/>
            <a:chOff x="6671717" y="2831730"/>
            <a:chExt cx="2073554" cy="2073554"/>
          </a:xfrm>
        </p:grpSpPr>
        <p:sp>
          <p:nvSpPr>
            <p:cNvPr id="36" name="Oval 35"/>
            <p:cNvSpPr/>
            <p:nvPr/>
          </p:nvSpPr>
          <p:spPr>
            <a:xfrm>
              <a:off x="6671717" y="2831730"/>
              <a:ext cx="2073554" cy="2073554"/>
            </a:xfrm>
            <a:prstGeom prst="ellipse">
              <a:avLst/>
            </a:prstGeom>
            <a:solidFill>
              <a:srgbClr val="5C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2745" b="0" i="0" u="none" strike="noStrike" kern="1200" cap="none" spc="0" normalizeH="0" baseline="0" noProof="0" dirty="0">
                <a:ln>
                  <a:noFill/>
                </a:ln>
                <a:solidFill>
                  <a:prstClr val="white"/>
                </a:solidFill>
                <a:effectLst/>
                <a:uLnTx/>
                <a:uFillTx/>
                <a:latin typeface="Segoe UI Light"/>
                <a:ea typeface="+mn-ea"/>
                <a:cs typeface="+mn-cs"/>
              </a:endParaRPr>
            </a:p>
          </p:txBody>
        </p:sp>
        <p:pic>
          <p:nvPicPr>
            <p:cNvPr id="37" name="Picture 36" descr="new bus model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8916" y="3217736"/>
              <a:ext cx="1306996" cy="1308134"/>
            </a:xfrm>
            <a:prstGeom prst="rect">
              <a:avLst/>
            </a:prstGeom>
          </p:spPr>
        </p:pic>
      </p:grpSp>
      <p:sp>
        <p:nvSpPr>
          <p:cNvPr id="39" name="Rectangle 38"/>
          <p:cNvSpPr/>
          <p:nvPr/>
        </p:nvSpPr>
        <p:spPr>
          <a:xfrm>
            <a:off x="268927" y="6094641"/>
            <a:ext cx="10657691" cy="844833"/>
          </a:xfrm>
          <a:prstGeom prst="rect">
            <a:avLst/>
          </a:prstGeom>
        </p:spPr>
        <p:txBody>
          <a:bodyPr wrap="square">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a:ln>
                  <a:noFill/>
                </a:ln>
                <a:solidFill>
                  <a:srgbClr val="FFFFFF">
                    <a:lumMod val="75000"/>
                  </a:srgbClr>
                </a:solidFill>
                <a:effectLst/>
                <a:uLnTx/>
                <a:uFillTx/>
                <a:latin typeface="Segoe UI Light"/>
                <a:ea typeface="+mn-ea"/>
                <a:cs typeface="+mn-cs"/>
              </a:rPr>
              <a:t>*”Cloud Evolves From Point Solution To Strategic Enabler Of The New Connected Economy,” Forrester, Liz Herbert, January 2015</a:t>
            </a: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a:ln>
                  <a:noFill/>
                </a:ln>
                <a:solidFill>
                  <a:srgbClr val="FFFFFF">
                    <a:lumMod val="75000"/>
                  </a:srgbClr>
                </a:solidFill>
                <a:effectLst/>
                <a:uLnTx/>
                <a:uFillTx/>
                <a:latin typeface="Segoe UI Light"/>
                <a:ea typeface="+mn-ea"/>
                <a:cs typeface="+mn-cs"/>
              </a:rPr>
              <a:t>**Forrester, 2014</a:t>
            </a: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a:ln>
                  <a:noFill/>
                </a:ln>
                <a:solidFill>
                  <a:srgbClr val="FFFFFF">
                    <a:lumMod val="75000"/>
                  </a:srgbClr>
                </a:solidFill>
                <a:effectLst/>
                <a:uLnTx/>
                <a:uFillTx/>
                <a:latin typeface="Segoe UI Light"/>
                <a:ea typeface="+mn-ea"/>
                <a:cs typeface="+mn-cs"/>
              </a:rPr>
              <a:t>***Smith, David Mitchell et al. Predicts 2014: Cloud Computing Affects All Aspects of IT. Gartner, Inc. December 4, 2013.</a:t>
            </a: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a:ln>
                  <a:noFill/>
                </a:ln>
                <a:solidFill>
                  <a:srgbClr val="FFFFFF">
                    <a:lumMod val="75000"/>
                  </a:srgbClr>
                </a:solidFill>
                <a:effectLst/>
                <a:uLnTx/>
                <a:uFillTx/>
                <a:latin typeface="Segoe UI Light"/>
                <a:ea typeface="+mn-ea"/>
                <a:cs typeface="+mn-cs"/>
              </a:rPr>
              <a:t>****IDC, CIO webinar, 2014 </a:t>
            </a:r>
          </a:p>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980" b="0" i="0" u="none" strike="noStrike" kern="1200" cap="none" spc="0" normalizeH="0" baseline="0" noProof="0" dirty="0">
              <a:ln>
                <a:noFill/>
              </a:ln>
              <a:solidFill>
                <a:srgbClr val="FFFFFF">
                  <a:lumMod val="75000"/>
                </a:srgbClr>
              </a:solidFill>
              <a:effectLst/>
              <a:uLnTx/>
              <a:uFillTx/>
              <a:latin typeface="Segoe UI Light"/>
              <a:ea typeface="+mn-ea"/>
              <a:cs typeface="+mn-cs"/>
            </a:endParaRPr>
          </a:p>
        </p:txBody>
      </p:sp>
      <p:sp>
        <p:nvSpPr>
          <p:cNvPr id="14" name="Title 13"/>
          <p:cNvSpPr>
            <a:spLocks noGrp="1"/>
          </p:cNvSpPr>
          <p:nvPr>
            <p:ph type="title"/>
          </p:nvPr>
        </p:nvSpPr>
        <p:spPr>
          <a:xfrm>
            <a:off x="245406" y="92121"/>
            <a:ext cx="11653523" cy="927940"/>
          </a:xfrm>
        </p:spPr>
        <p:txBody>
          <a:bodyPr>
            <a:normAutofit fontScale="90000"/>
          </a:bodyPr>
          <a:lstStyle/>
          <a:p>
            <a:r>
              <a:rPr lang="en-US" b="1" dirty="0">
                <a:solidFill>
                  <a:schemeClr val="bg1"/>
                </a:solidFill>
              </a:rPr>
              <a:t>La pression </a:t>
            </a:r>
            <a:r>
              <a:rPr lang="en-US" b="1" dirty="0" err="1">
                <a:solidFill>
                  <a:schemeClr val="bg1"/>
                </a:solidFill>
              </a:rPr>
              <a:t>économique</a:t>
            </a:r>
            <a:r>
              <a:rPr lang="en-US" b="1" dirty="0">
                <a:solidFill>
                  <a:schemeClr val="bg1"/>
                </a:solidFill>
              </a:rPr>
              <a:t> :</a:t>
            </a:r>
            <a:br>
              <a:rPr lang="en-US" b="1" dirty="0">
                <a:solidFill>
                  <a:schemeClr val="bg1"/>
                </a:solidFill>
              </a:rPr>
            </a:br>
            <a:r>
              <a:rPr lang="en-US" b="1" dirty="0">
                <a:solidFill>
                  <a:schemeClr val="bg1"/>
                </a:solidFill>
              </a:rPr>
              <a:t>La vie des </a:t>
            </a:r>
            <a:r>
              <a:rPr lang="en-US" b="1" dirty="0" err="1">
                <a:solidFill>
                  <a:schemeClr val="bg1"/>
                </a:solidFill>
              </a:rPr>
              <a:t>entreprises</a:t>
            </a:r>
            <a:r>
              <a:rPr lang="en-US" b="1" dirty="0">
                <a:solidFill>
                  <a:schemeClr val="bg1"/>
                </a:solidFill>
              </a:rPr>
              <a:t> </a:t>
            </a:r>
            <a:r>
              <a:rPr lang="en-US" b="1" dirty="0" err="1">
                <a:solidFill>
                  <a:schemeClr val="bg1"/>
                </a:solidFill>
              </a:rPr>
              <a:t>est</a:t>
            </a:r>
            <a:r>
              <a:rPr lang="en-US" b="1" dirty="0">
                <a:solidFill>
                  <a:schemeClr val="bg1"/>
                </a:solidFill>
              </a:rPr>
              <a:t> </a:t>
            </a:r>
            <a:r>
              <a:rPr lang="en-US" b="1" dirty="0" err="1">
                <a:solidFill>
                  <a:schemeClr val="bg1"/>
                </a:solidFill>
              </a:rPr>
              <a:t>alimentée</a:t>
            </a:r>
            <a:r>
              <a:rPr lang="en-US" b="1" dirty="0">
                <a:solidFill>
                  <a:schemeClr val="bg1"/>
                </a:solidFill>
              </a:rPr>
              <a:t> par le </a:t>
            </a:r>
            <a:r>
              <a:rPr lang="en-US" b="1" dirty="0" err="1">
                <a:solidFill>
                  <a:schemeClr val="bg1"/>
                </a:solidFill>
              </a:rPr>
              <a:t>numérique</a:t>
            </a:r>
            <a:endParaRPr lang="en-US" b="1" dirty="0"/>
          </a:p>
        </p:txBody>
      </p:sp>
      <p:sp>
        <p:nvSpPr>
          <p:cNvPr id="23" name="Rectangle 22"/>
          <p:cNvSpPr/>
          <p:nvPr/>
        </p:nvSpPr>
        <p:spPr>
          <a:xfrm>
            <a:off x="7980311" y="2442388"/>
            <a:ext cx="3585005" cy="394082"/>
          </a:xfrm>
          <a:prstGeom prst="rect">
            <a:avLst/>
          </a:prstGeom>
        </p:spPr>
        <p:txBody>
          <a:bodyPr wrap="square" rIns="89642">
            <a:spAutoFit/>
          </a:bodyPr>
          <a:lstStyle/>
          <a:p>
            <a:pPr marL="89639" marR="0" lvl="0" indent="-179277" algn="just" defTabSz="914314" rtl="0" eaLnBrk="1" fontAlgn="auto" latinLnBrk="0" hangingPunct="1">
              <a:lnSpc>
                <a:spcPct val="100000"/>
              </a:lnSpc>
              <a:spcBef>
                <a:spcPts val="0"/>
              </a:spcBef>
              <a:spcAft>
                <a:spcPts val="0"/>
              </a:spcAft>
              <a:buClrTx/>
              <a:buSzTx/>
              <a:buFontTx/>
              <a:buNone/>
              <a:tabLst/>
              <a:defRPr/>
            </a:pPr>
            <a:r>
              <a:rPr kumimoji="0" lang="en-US" sz="1961" b="0" i="0" u="none" strike="noStrike" kern="1200" cap="none" spc="0" normalizeH="0" baseline="0" noProof="0" dirty="0">
                <a:ln>
                  <a:noFill/>
                </a:ln>
                <a:solidFill>
                  <a:srgbClr val="505050"/>
                </a:solidFill>
                <a:effectLst/>
                <a:uLnTx/>
                <a:uFillTx/>
                <a:latin typeface="Segoe UI Light"/>
                <a:ea typeface="+mn-ea"/>
                <a:cs typeface="+mn-cs"/>
              </a:rPr>
              <a:t> </a:t>
            </a:r>
            <a:endParaRPr kumimoji="0" lang="en-US" sz="1765" b="0" i="0" u="none" strike="noStrike" kern="1200" cap="none" spc="0" normalizeH="0" baseline="30000" noProof="0" dirty="0">
              <a:ln>
                <a:noFill/>
              </a:ln>
              <a:solidFill>
                <a:srgbClr val="505050"/>
              </a:solidFill>
              <a:effectLst/>
              <a:uLnTx/>
              <a:uFillTx/>
              <a:latin typeface="Segoe UI Light"/>
              <a:ea typeface="+mn-ea"/>
              <a:cs typeface="+mn-cs"/>
            </a:endParaRPr>
          </a:p>
        </p:txBody>
      </p:sp>
      <p:sp>
        <p:nvSpPr>
          <p:cNvPr id="24" name="TextBox 23"/>
          <p:cNvSpPr txBox="1"/>
          <p:nvPr/>
        </p:nvSpPr>
        <p:spPr>
          <a:xfrm>
            <a:off x="274320" y="1842444"/>
            <a:ext cx="3589304" cy="452590"/>
          </a:xfrm>
          <a:prstGeom prst="rect">
            <a:avLst/>
          </a:prstGeom>
          <a:noFill/>
        </p:spPr>
        <p:txBody>
          <a:bodyPr wrap="square" rtlCol="0">
            <a:spAutoFit/>
          </a:bodyPr>
          <a:lstStyle/>
          <a:p>
            <a:pPr marL="0" marR="0" lvl="0" indent="0" algn="l" defTabSz="913690" rtl="0" eaLnBrk="1" fontAlgn="auto" latinLnBrk="0" hangingPunct="1">
              <a:lnSpc>
                <a:spcPct val="100000"/>
              </a:lnSpc>
              <a:spcBef>
                <a:spcPts val="0"/>
              </a:spcBef>
              <a:spcAft>
                <a:spcPts val="588"/>
              </a:spcAft>
              <a:buClrTx/>
              <a:buSzTx/>
              <a:buFontTx/>
              <a:buNone/>
              <a:tabLst/>
              <a:defRPr/>
            </a:pPr>
            <a:r>
              <a:rPr kumimoji="0" lang="en-US" sz="2353" b="1" i="0" u="none" strike="noStrike" kern="1200" cap="none" spc="0" normalizeH="0" baseline="0" noProof="0" dirty="0" err="1">
                <a:ln>
                  <a:noFill/>
                </a:ln>
                <a:solidFill>
                  <a:srgbClr val="505050"/>
                </a:solidFill>
                <a:effectLst/>
                <a:uLnTx/>
                <a:uFillTx/>
                <a:latin typeface="Segoe UI Light"/>
                <a:ea typeface="+mn-ea"/>
                <a:cs typeface="+mn-cs"/>
              </a:rPr>
              <a:t>Améliorer</a:t>
            </a:r>
            <a:r>
              <a:rPr kumimoji="0" lang="en-US" sz="2353" b="1" i="0" u="none" strike="noStrike" kern="1200" cap="none" spc="0" normalizeH="0" baseline="0" noProof="0" dirty="0">
                <a:ln>
                  <a:noFill/>
                </a:ln>
                <a:solidFill>
                  <a:srgbClr val="505050"/>
                </a:solidFill>
                <a:effectLst/>
                <a:uLnTx/>
                <a:uFillTx/>
                <a:latin typeface="Segoe UI Light"/>
                <a:ea typeface="+mn-ea"/>
                <a:cs typeface="+mn-cs"/>
              </a:rPr>
              <a:t> </a:t>
            </a:r>
            <a:r>
              <a:rPr kumimoji="0" lang="en-US" sz="2353" b="1" i="0" u="none" strike="noStrike" kern="1200" cap="none" spc="0" normalizeH="0" baseline="0" noProof="0" dirty="0" err="1">
                <a:ln>
                  <a:noFill/>
                </a:ln>
                <a:solidFill>
                  <a:srgbClr val="505050"/>
                </a:solidFill>
                <a:effectLst/>
                <a:uLnTx/>
                <a:uFillTx/>
                <a:latin typeface="Segoe UI Light"/>
                <a:ea typeface="+mn-ea"/>
                <a:cs typeface="+mn-cs"/>
              </a:rPr>
              <a:t>l’efficacité</a:t>
            </a:r>
            <a:endParaRPr kumimoji="0" lang="en-US" sz="2353" b="1" i="0" u="none" strike="noStrike" kern="1200" cap="none" spc="0" normalizeH="0" baseline="0" noProof="0" dirty="0">
              <a:ln>
                <a:noFill/>
              </a:ln>
              <a:solidFill>
                <a:srgbClr val="505050"/>
              </a:solidFill>
              <a:effectLst/>
              <a:uLnTx/>
              <a:uFillTx/>
              <a:latin typeface="Segoe UI Light"/>
              <a:ea typeface="+mn-ea"/>
              <a:cs typeface="+mn-cs"/>
            </a:endParaRPr>
          </a:p>
        </p:txBody>
      </p:sp>
      <p:sp>
        <p:nvSpPr>
          <p:cNvPr id="26" name="TextBox 25"/>
          <p:cNvSpPr txBox="1"/>
          <p:nvPr/>
        </p:nvSpPr>
        <p:spPr>
          <a:xfrm>
            <a:off x="4158969" y="1856870"/>
            <a:ext cx="2804470" cy="452590"/>
          </a:xfrm>
          <a:prstGeom prst="rect">
            <a:avLst/>
          </a:prstGeom>
          <a:noFill/>
        </p:spPr>
        <p:txBody>
          <a:bodyPr wrap="square" rtlCol="0">
            <a:spAutoFit/>
          </a:bodyPr>
          <a:lstStyle/>
          <a:p>
            <a:pPr marL="0" marR="0" lvl="0" indent="0" algn="l" defTabSz="913690" rtl="0" eaLnBrk="1" fontAlgn="auto" latinLnBrk="0" hangingPunct="1">
              <a:lnSpc>
                <a:spcPct val="100000"/>
              </a:lnSpc>
              <a:spcBef>
                <a:spcPts val="0"/>
              </a:spcBef>
              <a:spcAft>
                <a:spcPts val="588"/>
              </a:spcAft>
              <a:buClrTx/>
              <a:buSzTx/>
              <a:buFontTx/>
              <a:buNone/>
              <a:tabLst/>
              <a:defRPr/>
            </a:pPr>
            <a:r>
              <a:rPr kumimoji="0" lang="en-US" sz="2353" b="1" i="0" u="none" strike="noStrike" kern="1200" cap="none" spc="0" normalizeH="0" baseline="0" noProof="0" dirty="0" err="1">
                <a:ln>
                  <a:noFill/>
                </a:ln>
                <a:solidFill>
                  <a:srgbClr val="505050"/>
                </a:solidFill>
                <a:effectLst/>
                <a:uLnTx/>
                <a:uFillTx/>
                <a:latin typeface="Segoe UI Light"/>
                <a:ea typeface="+mn-ea"/>
                <a:cs typeface="+mn-cs"/>
              </a:rPr>
              <a:t>Favoriser</a:t>
            </a:r>
            <a:r>
              <a:rPr kumimoji="0" lang="en-US" sz="2353" b="1" i="0" u="none" strike="noStrike" kern="1200" cap="none" spc="0" normalizeH="0" baseline="0" noProof="0" dirty="0">
                <a:ln>
                  <a:noFill/>
                </a:ln>
                <a:solidFill>
                  <a:srgbClr val="505050"/>
                </a:solidFill>
                <a:effectLst/>
                <a:uLnTx/>
                <a:uFillTx/>
                <a:latin typeface="Segoe UI Light"/>
                <a:ea typeface="+mn-ea"/>
                <a:cs typeface="+mn-cs"/>
              </a:rPr>
              <a:t> </a:t>
            </a:r>
            <a:r>
              <a:rPr kumimoji="0" lang="en-US" sz="2353" b="1" i="0" u="none" strike="noStrike" kern="1200" cap="none" spc="0" normalizeH="0" baseline="0" noProof="0" dirty="0" err="1">
                <a:ln>
                  <a:noFill/>
                </a:ln>
                <a:solidFill>
                  <a:srgbClr val="505050"/>
                </a:solidFill>
                <a:effectLst/>
                <a:uLnTx/>
                <a:uFillTx/>
                <a:latin typeface="Segoe UI Light"/>
                <a:ea typeface="+mn-ea"/>
                <a:cs typeface="+mn-cs"/>
              </a:rPr>
              <a:t>l’innovation</a:t>
            </a:r>
            <a:endParaRPr kumimoji="0" lang="en-US" sz="2353" b="1" i="0" u="none" strike="noStrike" kern="1200" cap="none" spc="0" normalizeH="0" baseline="0" noProof="0" dirty="0">
              <a:ln>
                <a:noFill/>
              </a:ln>
              <a:solidFill>
                <a:srgbClr val="505050"/>
              </a:solidFill>
              <a:effectLst/>
              <a:uLnTx/>
              <a:uFillTx/>
              <a:latin typeface="Segoe UI Light"/>
              <a:ea typeface="+mn-ea"/>
              <a:cs typeface="+mn-cs"/>
            </a:endParaRPr>
          </a:p>
        </p:txBody>
      </p:sp>
      <p:sp>
        <p:nvSpPr>
          <p:cNvPr id="41" name="TextBox 40"/>
          <p:cNvSpPr txBox="1"/>
          <p:nvPr/>
        </p:nvSpPr>
        <p:spPr>
          <a:xfrm>
            <a:off x="8043616" y="1842444"/>
            <a:ext cx="3521699" cy="454420"/>
          </a:xfrm>
          <a:prstGeom prst="rect">
            <a:avLst/>
          </a:prstGeom>
          <a:noFill/>
        </p:spPr>
        <p:txBody>
          <a:bodyPr wrap="square" rtlCol="0">
            <a:spAutoFit/>
          </a:bodyPr>
          <a:lstStyle/>
          <a:p>
            <a:pPr marL="0" marR="0" lvl="0" indent="0" algn="l" defTabSz="913690" rtl="0" eaLnBrk="1" fontAlgn="auto" latinLnBrk="0" hangingPunct="1">
              <a:lnSpc>
                <a:spcPct val="100000"/>
              </a:lnSpc>
              <a:spcBef>
                <a:spcPts val="0"/>
              </a:spcBef>
              <a:spcAft>
                <a:spcPts val="588"/>
              </a:spcAft>
              <a:buClrTx/>
              <a:buSzTx/>
              <a:buFontTx/>
              <a:buNone/>
              <a:tabLst/>
              <a:defRPr/>
            </a:pPr>
            <a:r>
              <a:rPr kumimoji="0" lang="en-US" sz="2353" b="1" i="0" u="none" strike="noStrike" kern="1200" cap="none" spc="0" normalizeH="0" baseline="0" noProof="0" dirty="0">
                <a:ln>
                  <a:noFill/>
                </a:ln>
                <a:solidFill>
                  <a:srgbClr val="505050"/>
                </a:solidFill>
                <a:effectLst/>
                <a:uLnTx/>
                <a:uFillTx/>
                <a:latin typeface="Segoe UI Light"/>
                <a:ea typeface="+mn-ea"/>
                <a:cs typeface="+mn-cs"/>
              </a:rPr>
              <a:t>Transformer </a:t>
            </a:r>
            <a:r>
              <a:rPr kumimoji="0" lang="en-US" sz="2353" b="1" i="0" u="none" strike="noStrike" kern="1200" cap="none" spc="0" normalizeH="0" baseline="0" noProof="0" dirty="0" err="1">
                <a:ln>
                  <a:noFill/>
                </a:ln>
                <a:solidFill>
                  <a:srgbClr val="505050"/>
                </a:solidFill>
                <a:effectLst/>
                <a:uLnTx/>
                <a:uFillTx/>
                <a:latin typeface="Segoe UI Light"/>
                <a:ea typeface="+mn-ea"/>
                <a:cs typeface="+mn-cs"/>
              </a:rPr>
              <a:t>votre</a:t>
            </a:r>
            <a:r>
              <a:rPr kumimoji="0" lang="en-US" sz="2353" b="1" i="0" u="none" strike="noStrike" kern="1200" cap="none" spc="0" normalizeH="0" baseline="0" noProof="0" dirty="0">
                <a:ln>
                  <a:noFill/>
                </a:ln>
                <a:solidFill>
                  <a:srgbClr val="505050"/>
                </a:solidFill>
                <a:effectLst/>
                <a:uLnTx/>
                <a:uFillTx/>
                <a:latin typeface="Segoe UI Light"/>
                <a:ea typeface="+mn-ea"/>
                <a:cs typeface="+mn-cs"/>
              </a:rPr>
              <a:t> métier</a:t>
            </a:r>
          </a:p>
        </p:txBody>
      </p:sp>
      <p:sp>
        <p:nvSpPr>
          <p:cNvPr id="2" name="Rectangle 1"/>
          <p:cNvSpPr/>
          <p:nvPr/>
        </p:nvSpPr>
        <p:spPr bwMode="auto">
          <a:xfrm>
            <a:off x="0" y="5177215"/>
            <a:ext cx="12190996" cy="1680785"/>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FFFFFF"/>
                </a:solidFill>
                <a:effectLst/>
                <a:uLnTx/>
                <a:uFillTx/>
                <a:latin typeface="Segoe UI"/>
                <a:ea typeface="+mn-ea"/>
                <a:cs typeface="+mn-cs"/>
              </a:rPr>
              <a:t>40%</a:t>
            </a:r>
            <a:r>
              <a:rPr kumimoji="0" lang="en-US" sz="2400" b="1" i="0" u="none" strike="noStrike" kern="0" cap="none" spc="0" normalizeH="0" baseline="0" noProof="0" dirty="0">
                <a:ln>
                  <a:noFill/>
                </a:ln>
                <a:solidFill>
                  <a:srgbClr val="FFFFFF"/>
                </a:solidFill>
                <a:effectLst/>
                <a:uLnTx/>
                <a:uFillTx/>
                <a:latin typeface="Segoe UI"/>
                <a:ea typeface="+mn-ea"/>
                <a:cs typeface="+mn-cs"/>
              </a:rPr>
              <a:t> </a:t>
            </a:r>
            <a:r>
              <a:rPr lang="en-US" sz="2400" kern="0" dirty="0">
                <a:solidFill>
                  <a:srgbClr val="FFFFFF"/>
                </a:solidFill>
                <a:latin typeface="Segoe UI"/>
              </a:rPr>
              <a:t>du Fortune 500 aura </a:t>
            </a:r>
            <a:r>
              <a:rPr lang="en-US" sz="2400" kern="0" dirty="0" err="1">
                <a:solidFill>
                  <a:srgbClr val="FFFFFF"/>
                </a:solidFill>
                <a:latin typeface="Segoe UI"/>
              </a:rPr>
              <a:t>disparu</a:t>
            </a:r>
            <a:r>
              <a:rPr lang="en-US" sz="2400" kern="0" dirty="0">
                <a:solidFill>
                  <a:srgbClr val="FFFFFF"/>
                </a:solidFill>
                <a:latin typeface="Segoe UI"/>
              </a:rPr>
              <a:t> </a:t>
            </a:r>
            <a:r>
              <a:rPr lang="en-US" sz="2400" b="1" u="sng" kern="0" dirty="0" err="1">
                <a:solidFill>
                  <a:srgbClr val="FFFFFF"/>
                </a:solidFill>
                <a:latin typeface="Segoe UI"/>
              </a:rPr>
              <a:t>d’ici</a:t>
            </a:r>
            <a:r>
              <a:rPr lang="en-US" sz="2400" b="1" u="sng" kern="0" dirty="0">
                <a:solidFill>
                  <a:srgbClr val="FFFFFF"/>
                </a:solidFill>
                <a:latin typeface="Segoe UI"/>
              </a:rPr>
              <a:t> 10 </a:t>
            </a:r>
            <a:r>
              <a:rPr lang="en-US" sz="2400" b="1" u="sng" kern="0" dirty="0" err="1">
                <a:solidFill>
                  <a:srgbClr val="FFFFFF"/>
                </a:solidFill>
                <a:latin typeface="Segoe UI"/>
              </a:rPr>
              <a:t>ans</a:t>
            </a:r>
            <a:endParaRPr lang="en-US" sz="2400" b="1" u="sng" kern="0" dirty="0">
              <a:solidFill>
                <a:srgbClr val="FFFFFF"/>
              </a:solidFill>
              <a:latin typeface="Segoe UI"/>
            </a:endParaRPr>
          </a:p>
          <a:p>
            <a:pPr marL="0" marR="0" lvl="0" indent="0" algn="ctr" defTabSz="932472" rtl="0" eaLnBrk="1" fontAlgn="base" latinLnBrk="0" hangingPunct="1">
              <a:lnSpc>
                <a:spcPct val="90000"/>
              </a:lnSpc>
              <a:spcBef>
                <a:spcPct val="0"/>
              </a:spcBef>
              <a:spcAft>
                <a:spcPct val="0"/>
              </a:spcAft>
              <a:buClrTx/>
              <a:buSzTx/>
              <a:buFontTx/>
              <a:buNone/>
              <a:tabLst/>
              <a:defRPr/>
            </a:pPr>
            <a:r>
              <a:rPr kumimoji="0" lang="fr-FR" sz="3600" b="1" i="0" u="sng" strike="noStrike" kern="0" cap="none" spc="0" normalizeH="0" baseline="0" noProof="0" dirty="0">
                <a:ln>
                  <a:noFill/>
                </a:ln>
                <a:solidFill>
                  <a:srgbClr val="FFFFFF"/>
                </a:solidFill>
                <a:effectLst/>
                <a:uLnTx/>
                <a:uFillTx/>
                <a:latin typeface="Segoe UI"/>
                <a:ea typeface="+mn-ea"/>
                <a:cs typeface="+mn-cs"/>
              </a:rPr>
              <a:t>47%</a:t>
            </a:r>
            <a:r>
              <a:rPr kumimoji="0" lang="fr-FR" sz="3600" b="1" i="0" u="none" strike="noStrike" kern="0" cap="none" spc="0" normalizeH="0" baseline="0" noProof="0" dirty="0">
                <a:ln>
                  <a:noFill/>
                </a:ln>
                <a:solidFill>
                  <a:srgbClr val="FFFFFF"/>
                </a:solidFill>
                <a:effectLst/>
                <a:uLnTx/>
                <a:uFillTx/>
                <a:latin typeface="Segoe UI"/>
                <a:ea typeface="+mn-ea"/>
                <a:cs typeface="+mn-cs"/>
              </a:rPr>
              <a:t> </a:t>
            </a:r>
            <a:r>
              <a:rPr kumimoji="0" lang="fr-FR"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du CA sera menacé </a:t>
            </a:r>
            <a:r>
              <a:rPr lang="fr-FR" sz="2400" b="1" u="sng" kern="0" dirty="0">
                <a:gradFill>
                  <a:gsLst>
                    <a:gs pos="0">
                      <a:srgbClr val="FFFFFF"/>
                    </a:gs>
                    <a:gs pos="100000">
                      <a:srgbClr val="FFFFFF"/>
                    </a:gs>
                  </a:gsLst>
                  <a:lin ang="5400000" scaled="0"/>
                </a:gradFill>
                <a:latin typeface="Segoe UI"/>
                <a:ea typeface="Segoe UI" pitchFamily="34" charset="0"/>
                <a:cs typeface="Segoe UI" pitchFamily="34" charset="0"/>
              </a:rPr>
              <a:t>d’ici 5 ans</a:t>
            </a:r>
            <a:r>
              <a:rPr kumimoji="0" lang="fr-FR" sz="2400" b="1" i="0" u="sng"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a:t>
            </a:r>
            <a:r>
              <a:rPr lang="fr-FR" sz="2400" kern="0" dirty="0">
                <a:gradFill>
                  <a:gsLst>
                    <a:gs pos="0">
                      <a:srgbClr val="FFFFFF"/>
                    </a:gs>
                    <a:gs pos="100000">
                      <a:srgbClr val="FFFFFF"/>
                    </a:gs>
                  </a:gsLst>
                  <a:lin ang="5400000" scaled="0"/>
                </a:gradFill>
                <a:latin typeface="Segoe UI"/>
                <a:ea typeface="Segoe UI" pitchFamily="34" charset="0"/>
                <a:cs typeface="Segoe UI" pitchFamily="34" charset="0"/>
              </a:rPr>
              <a:t>pour les 25% des entreprises aux plus fortes marges</a:t>
            </a:r>
            <a:endParaRPr kumimoji="0" lang="fr-FR" sz="4000" b="1" i="0" u="none" strike="noStrike" kern="0" cap="none" spc="0" normalizeH="0" baseline="0" noProof="0" dirty="0">
              <a:ln>
                <a:noFill/>
              </a:ln>
              <a:solidFill>
                <a:srgbClr val="FFFFFF"/>
              </a:soli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135790835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nvSpPr>
        <p:spPr bwMode="ltGray">
          <a:xfrm>
            <a:off x="186541" y="862780"/>
            <a:ext cx="3432647" cy="5132440"/>
          </a:xfrm>
          <a:prstGeom prst="rect">
            <a:avLst/>
          </a:prstGeom>
          <a:noFill/>
        </p:spPr>
        <p:txBody>
          <a:bodyPr vert="horz" lIns="137160" tIns="91440" rIns="91440" bIns="0" rtlCol="0" anchor="b" anchorCtr="0">
            <a:normAutofit lnSpcReduction="10000"/>
          </a:bodyPr>
          <a:lstStyle>
            <a:lvl1pPr marL="0" algn="l" defTabSz="1087660" rtl="0" eaLnBrk="1" latinLnBrk="0" hangingPunct="1">
              <a:lnSpc>
                <a:spcPct val="90000"/>
              </a:lnSpc>
              <a:spcBef>
                <a:spcPct val="0"/>
              </a:spcBef>
              <a:buNone/>
              <a:defRPr lang="en-US" sz="4800" b="1" kern="1200" cap="all" spc="-100" baseline="0" dirty="0">
                <a:solidFill>
                  <a:schemeClr val="accent1"/>
                </a:solidFill>
                <a:latin typeface="+mn-lt"/>
                <a:ea typeface="Segoe UI Semibold" panose="020B0702040204020203" pitchFamily="34" charset="0"/>
                <a:cs typeface="Segoe UI Semibold" panose="020B0702040204020203" pitchFamily="34" charset="0"/>
              </a:defRPr>
            </a:lvl1pPr>
          </a:lstStyle>
          <a:p>
            <a:pPr marL="0" marR="0" lvl="0" indent="0" algn="l" defTabSz="1087660" rtl="0" eaLnBrk="1" fontAlgn="auto" latinLnBrk="0" hangingPunct="1">
              <a:lnSpc>
                <a:spcPct val="90000"/>
              </a:lnSpc>
              <a:spcBef>
                <a:spcPct val="0"/>
              </a:spcBef>
              <a:spcAft>
                <a:spcPts val="0"/>
              </a:spcAft>
              <a:buClrTx/>
              <a:buSzTx/>
              <a:buFontTx/>
              <a:buNone/>
              <a:tabLst/>
              <a:defRPr/>
            </a:pPr>
            <a:endParaRPr kumimoji="0" lang="fr-FR" sz="5400" b="1" i="0" u="none" strike="noStrike" kern="1200" cap="all" spc="-100" normalizeH="0" baseline="0" noProof="0" dirty="0">
              <a:ln>
                <a:noFill/>
              </a:ln>
              <a:solidFill>
                <a:schemeClr val="tx1"/>
              </a:solidFill>
              <a:effectLst/>
              <a:uLnTx/>
              <a:uFillTx/>
              <a:latin typeface="+mn-lt"/>
              <a:ea typeface="Segoe UI Semibold" panose="020B0702040204020203" pitchFamily="34" charset="0"/>
              <a:cs typeface="Segoe UI Semibold" panose="020B0702040204020203" pitchFamily="34" charset="0"/>
            </a:endParaRPr>
          </a:p>
          <a:p>
            <a:pPr marL="0" marR="0" lvl="0" indent="0" algn="l" defTabSz="1087660" rtl="0" eaLnBrk="1" fontAlgn="auto" latinLnBrk="0" hangingPunct="1">
              <a:lnSpc>
                <a:spcPct val="90000"/>
              </a:lnSpc>
              <a:spcBef>
                <a:spcPct val="0"/>
              </a:spcBef>
              <a:spcAft>
                <a:spcPts val="0"/>
              </a:spcAft>
              <a:buClrTx/>
              <a:buSzTx/>
              <a:buFontTx/>
              <a:buNone/>
              <a:tabLst/>
              <a:defRPr/>
            </a:pPr>
            <a:endParaRPr kumimoji="0" lang="fr-FR" sz="5400" b="1" i="0" u="none" strike="noStrike" kern="1200" cap="all" spc="-100" normalizeH="0" baseline="0" noProof="0" dirty="0">
              <a:ln>
                <a:noFill/>
              </a:ln>
              <a:solidFill>
                <a:schemeClr val="tx1"/>
              </a:solidFill>
              <a:effectLst/>
              <a:uLnTx/>
              <a:uFillTx/>
              <a:latin typeface="+mn-lt"/>
              <a:ea typeface="Segoe UI Semibold" panose="020B0702040204020203" pitchFamily="34" charset="0"/>
              <a:cs typeface="Segoe UI Semibold" panose="020B0702040204020203" pitchFamily="34" charset="0"/>
            </a:endParaRPr>
          </a:p>
          <a:p>
            <a:pPr marL="0" marR="0" lvl="0" indent="0" algn="l" defTabSz="1087660" rtl="0" eaLnBrk="1" fontAlgn="auto" latinLnBrk="0" hangingPunct="1">
              <a:lnSpc>
                <a:spcPct val="90000"/>
              </a:lnSpc>
              <a:spcBef>
                <a:spcPct val="0"/>
              </a:spcBef>
              <a:spcAft>
                <a:spcPts val="0"/>
              </a:spcAft>
              <a:buClrTx/>
              <a:buSzTx/>
              <a:buFontTx/>
              <a:buNone/>
              <a:tabLst/>
              <a:defRPr/>
            </a:pPr>
            <a:r>
              <a:rPr kumimoji="0" lang="fr-FR" sz="5400" b="1" i="0" u="none" strike="noStrike" kern="1200" cap="all" spc="-100" normalizeH="0" baseline="0" noProof="0" dirty="0">
                <a:ln>
                  <a:noFill/>
                </a:ln>
                <a:solidFill>
                  <a:schemeClr val="tx1"/>
                </a:solidFill>
                <a:effectLst/>
                <a:uLnTx/>
                <a:uFillTx/>
                <a:latin typeface="+mn-lt"/>
                <a:ea typeface="Segoe UI Semibold" panose="020B0702040204020203" pitchFamily="34" charset="0"/>
                <a:cs typeface="Segoe UI Semibold" panose="020B0702040204020203" pitchFamily="34" charset="0"/>
              </a:rPr>
              <a:t>LA journée d’un juriste</a:t>
            </a:r>
          </a:p>
          <a:p>
            <a:pPr marL="0" marR="0" lvl="0" indent="0" algn="l" defTabSz="1087660" rtl="0" eaLnBrk="1" fontAlgn="auto" latinLnBrk="0" hangingPunct="1">
              <a:lnSpc>
                <a:spcPct val="90000"/>
              </a:lnSpc>
              <a:spcBef>
                <a:spcPct val="0"/>
              </a:spcBef>
              <a:spcAft>
                <a:spcPts val="0"/>
              </a:spcAft>
              <a:buClrTx/>
              <a:buSzTx/>
              <a:buFontTx/>
              <a:buNone/>
              <a:tabLst/>
              <a:defRPr/>
            </a:pPr>
            <a:r>
              <a:rPr kumimoji="0" lang="fr-FR" sz="5400" b="1" i="0" u="none" strike="noStrike" kern="1200" cap="all" spc="-100" normalizeH="0" baseline="0" noProof="0" dirty="0">
                <a:ln>
                  <a:noFill/>
                </a:ln>
                <a:solidFill>
                  <a:schemeClr val="tx1"/>
                </a:solidFill>
                <a:effectLst/>
                <a:uLnTx/>
                <a:uFillTx/>
                <a:latin typeface="+mn-lt"/>
                <a:ea typeface="Segoe UI Semibold" panose="020B0702040204020203" pitchFamily="34" charset="0"/>
                <a:cs typeface="Segoe UI Semibold" panose="020B0702040204020203" pitchFamily="34" charset="0"/>
              </a:rPr>
              <a:t>3.0</a:t>
            </a:r>
          </a:p>
          <a:p>
            <a:pPr marL="0" marR="0" lvl="0" indent="0" algn="l" defTabSz="1087660" rtl="0" eaLnBrk="1" fontAlgn="auto" latinLnBrk="0" hangingPunct="1">
              <a:lnSpc>
                <a:spcPct val="90000"/>
              </a:lnSpc>
              <a:spcBef>
                <a:spcPct val="0"/>
              </a:spcBef>
              <a:spcAft>
                <a:spcPts val="0"/>
              </a:spcAft>
              <a:buClrTx/>
              <a:buSzTx/>
              <a:buFontTx/>
              <a:buNone/>
              <a:tabLst/>
              <a:defRPr/>
            </a:pPr>
            <a:endParaRPr kumimoji="0" lang="fr-FR" sz="5400" b="1" i="0" u="none" strike="noStrike" kern="1200" cap="all" spc="-100" normalizeH="0" baseline="0" noProof="0" dirty="0">
              <a:ln>
                <a:noFill/>
              </a:ln>
              <a:solidFill>
                <a:schemeClr val="tx1"/>
              </a:solidFill>
              <a:effectLst/>
              <a:uLnTx/>
              <a:uFillTx/>
              <a:latin typeface="+mn-lt"/>
              <a:ea typeface="Segoe UI Semibold" panose="020B0702040204020203" pitchFamily="34" charset="0"/>
              <a:cs typeface="Segoe UI Semibold" panose="020B0702040204020203" pitchFamily="34" charset="0"/>
            </a:endParaRPr>
          </a:p>
        </p:txBody>
      </p:sp>
      <p:graphicFrame>
        <p:nvGraphicFramePr>
          <p:cNvPr id="3" name="Diagramme 2"/>
          <p:cNvGraphicFramePr/>
          <p:nvPr>
            <p:extLst>
              <p:ext uri="{D42A27DB-BD31-4B8C-83A1-F6EECF244321}">
                <p14:modId xmlns:p14="http://schemas.microsoft.com/office/powerpoint/2010/main" val="625277995"/>
              </p:ext>
            </p:extLst>
          </p:nvPr>
        </p:nvGraphicFramePr>
        <p:xfrm>
          <a:off x="3379398" y="0"/>
          <a:ext cx="881260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459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1" y="-1412421"/>
            <a:ext cx="14702970" cy="8270421"/>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549" y="-2187745"/>
            <a:ext cx="16081324" cy="9045745"/>
          </a:xfrm>
          <a:prstGeom prst="rect">
            <a:avLst/>
          </a:prstGeom>
        </p:spPr>
      </p:pic>
      <p:pic>
        <p:nvPicPr>
          <p:cNvPr id="2" name="Image 1"/>
          <p:cNvPicPr>
            <a:picLocks noChangeAspect="1"/>
          </p:cNvPicPr>
          <p:nvPr/>
        </p:nvPicPr>
        <p:blipFill rotWithShape="1">
          <a:blip r:embed="rId4" cstate="print">
            <a:extLst>
              <a:ext uri="{28A0092B-C50C-407E-A947-70E740481C1C}">
                <a14:useLocalDpi xmlns:a14="http://schemas.microsoft.com/office/drawing/2010/main" val="0"/>
              </a:ext>
            </a:extLst>
          </a:blip>
          <a:srcRect l="18125"/>
          <a:stretch/>
        </p:blipFill>
        <p:spPr>
          <a:xfrm>
            <a:off x="2210248" y="0"/>
            <a:ext cx="9982200" cy="6858000"/>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565" y="3683891"/>
            <a:ext cx="7918428" cy="6344537"/>
          </a:xfrm>
          <a:prstGeom prst="rect">
            <a:avLst/>
          </a:prstGeom>
        </p:spPr>
      </p:pic>
      <p:pic>
        <p:nvPicPr>
          <p:cNvPr id="8" name="Image 7"/>
          <p:cNvPicPr>
            <a:picLocks noChangeAspect="1"/>
          </p:cNvPicPr>
          <p:nvPr/>
        </p:nvPicPr>
        <p:blipFill rotWithShape="1">
          <a:blip r:embed="rId6">
            <a:extLst>
              <a:ext uri="{28A0092B-C50C-407E-A947-70E740481C1C}">
                <a14:useLocalDpi xmlns:a14="http://schemas.microsoft.com/office/drawing/2010/main" val="0"/>
              </a:ext>
            </a:extLst>
          </a:blip>
          <a:srcRect r="53096"/>
          <a:stretch/>
        </p:blipFill>
        <p:spPr>
          <a:xfrm>
            <a:off x="504" y="283"/>
            <a:ext cx="5718125" cy="6857433"/>
          </a:xfrm>
          <a:prstGeom prst="rect">
            <a:avLst/>
          </a:prstGeom>
        </p:spPr>
      </p:pic>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1804" y="-5324342"/>
            <a:ext cx="4973925" cy="5668811"/>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1755" y="6570397"/>
            <a:ext cx="4973925" cy="5668811"/>
          </a:xfrm>
          <a:prstGeom prst="rect">
            <a:avLst/>
          </a:prstGeom>
        </p:spPr>
      </p:pic>
      <p:sp>
        <p:nvSpPr>
          <p:cNvPr id="13" name="ZoneTexte 12"/>
          <p:cNvSpPr txBox="1"/>
          <p:nvPr/>
        </p:nvSpPr>
        <p:spPr>
          <a:xfrm>
            <a:off x="5384800" y="1322405"/>
            <a:ext cx="5363534"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Une responsabilité par le</a:t>
            </a:r>
            <a:r>
              <a:rPr kumimoji="0" lang="fr-FR" sz="44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droit au cœur de la transformation digitale ?</a:t>
            </a:r>
            <a:endParaRPr kumimoji="0" lang="fr-FR" sz="4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grpSp>
        <p:nvGrpSpPr>
          <p:cNvPr id="15" name="Group 24"/>
          <p:cNvGrpSpPr/>
          <p:nvPr/>
        </p:nvGrpSpPr>
        <p:grpSpPr>
          <a:xfrm>
            <a:off x="1256778" y="3238107"/>
            <a:ext cx="1551467" cy="331841"/>
            <a:chOff x="2231154" y="7509247"/>
            <a:chExt cx="5130788" cy="1097420"/>
          </a:xfrm>
          <a:solidFill>
            <a:schemeClr val="bg1"/>
          </a:solidFill>
        </p:grpSpPr>
        <p:sp>
          <p:nvSpPr>
            <p:cNvPr id="16" name="Freeform 5"/>
            <p:cNvSpPr>
              <a:spLocks/>
            </p:cNvSpPr>
            <p:nvPr/>
          </p:nvSpPr>
          <p:spPr bwMode="auto">
            <a:xfrm>
              <a:off x="2231154" y="7509247"/>
              <a:ext cx="521225" cy="522218"/>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666" y="0"/>
                    <a:pt x="666" y="0"/>
                    <a:pt x="666" y="0"/>
                  </a:cubicBezTo>
                  <a:cubicBezTo>
                    <a:pt x="666" y="222"/>
                    <a:pt x="666" y="444"/>
                    <a:pt x="666" y="666"/>
                  </a:cubicBezTo>
                  <a:cubicBezTo>
                    <a:pt x="444" y="666"/>
                    <a:pt x="222" y="666"/>
                    <a:pt x="0" y="666"/>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p:cNvSpPr>
              <a:spLocks/>
            </p:cNvSpPr>
            <p:nvPr/>
          </p:nvSpPr>
          <p:spPr bwMode="auto">
            <a:xfrm>
              <a:off x="2805362" y="7509247"/>
              <a:ext cx="521225" cy="522218"/>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666" y="0"/>
                    <a:pt x="666" y="0"/>
                    <a:pt x="666" y="0"/>
                  </a:cubicBezTo>
                  <a:cubicBezTo>
                    <a:pt x="666" y="222"/>
                    <a:pt x="666" y="444"/>
                    <a:pt x="666" y="666"/>
                  </a:cubicBezTo>
                  <a:cubicBezTo>
                    <a:pt x="444" y="666"/>
                    <a:pt x="222" y="666"/>
                    <a:pt x="0" y="666"/>
                  </a:cubicBezTo>
                  <a:cubicBezTo>
                    <a:pt x="0" y="444"/>
                    <a:pt x="0" y="2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210"/>
            <p:cNvSpPr>
              <a:spLocks/>
            </p:cNvSpPr>
            <p:nvPr/>
          </p:nvSpPr>
          <p:spPr bwMode="auto">
            <a:xfrm>
              <a:off x="6782104" y="7680108"/>
              <a:ext cx="579838" cy="717877"/>
            </a:xfrm>
            <a:custGeom>
              <a:avLst/>
              <a:gdLst>
                <a:gd name="connsiteX0" fmla="*/ 229275 w 579838"/>
                <a:gd name="connsiteY0" fmla="*/ 1068 h 717877"/>
                <a:gd name="connsiteX1" fmla="*/ 313786 w 579838"/>
                <a:gd name="connsiteY1" fmla="*/ 8613 h 717877"/>
                <a:gd name="connsiteX2" fmla="*/ 313786 w 579838"/>
                <a:gd name="connsiteY2" fmla="*/ 105814 h 717877"/>
                <a:gd name="connsiteX3" fmla="*/ 230840 w 579838"/>
                <a:gd name="connsiteY3" fmla="*/ 97975 h 717877"/>
                <a:gd name="connsiteX4" fmla="*/ 193280 w 579838"/>
                <a:gd name="connsiteY4" fmla="*/ 150495 h 717877"/>
                <a:gd name="connsiteX5" fmla="*/ 190932 w 579838"/>
                <a:gd name="connsiteY5" fmla="*/ 235154 h 717877"/>
                <a:gd name="connsiteX6" fmla="*/ 356041 w 579838"/>
                <a:gd name="connsiteY6" fmla="*/ 235154 h 717877"/>
                <a:gd name="connsiteX7" fmla="*/ 356041 w 579838"/>
                <a:gd name="connsiteY7" fmla="*/ 127763 h 717877"/>
                <a:gd name="connsiteX8" fmla="*/ 467940 w 579838"/>
                <a:gd name="connsiteY8" fmla="*/ 94056 h 717877"/>
                <a:gd name="connsiteX9" fmla="*/ 467940 w 579838"/>
                <a:gd name="connsiteY9" fmla="*/ 235154 h 717877"/>
                <a:gd name="connsiteX10" fmla="*/ 579838 w 579838"/>
                <a:gd name="connsiteY10" fmla="*/ 235154 h 717877"/>
                <a:gd name="connsiteX11" fmla="*/ 579838 w 579838"/>
                <a:gd name="connsiteY11" fmla="*/ 325435 h 717877"/>
                <a:gd name="connsiteX12" fmla="*/ 579838 w 579838"/>
                <a:gd name="connsiteY12" fmla="*/ 326766 h 717877"/>
                <a:gd name="connsiteX13" fmla="*/ 467822 w 579838"/>
                <a:gd name="connsiteY13" fmla="*/ 325982 h 717877"/>
                <a:gd name="connsiteX14" fmla="*/ 467822 w 579838"/>
                <a:gd name="connsiteY14" fmla="*/ 484400 h 717877"/>
                <a:gd name="connsiteX15" fmla="*/ 469389 w 579838"/>
                <a:gd name="connsiteY15" fmla="*/ 572236 h 717877"/>
                <a:gd name="connsiteX16" fmla="*/ 493672 w 579838"/>
                <a:gd name="connsiteY16" fmla="*/ 616938 h 717877"/>
                <a:gd name="connsiteX17" fmla="*/ 579838 w 579838"/>
                <a:gd name="connsiteY17" fmla="*/ 609096 h 717877"/>
                <a:gd name="connsiteX18" fmla="*/ 579838 w 579838"/>
                <a:gd name="connsiteY18" fmla="*/ 662541 h 717877"/>
                <a:gd name="connsiteX19" fmla="*/ 579838 w 579838"/>
                <a:gd name="connsiteY19" fmla="*/ 701563 h 717877"/>
                <a:gd name="connsiteX20" fmla="*/ 476547 w 579838"/>
                <a:gd name="connsiteY20" fmla="*/ 717240 h 717877"/>
                <a:gd name="connsiteX21" fmla="*/ 388124 w 579838"/>
                <a:gd name="connsiteY21" fmla="*/ 676479 h 717877"/>
                <a:gd name="connsiteX22" fmla="*/ 356041 w 579838"/>
                <a:gd name="connsiteY22" fmla="*/ 569087 h 717877"/>
                <a:gd name="connsiteX23" fmla="*/ 356041 w 579838"/>
                <a:gd name="connsiteY23" fmla="*/ 326084 h 717877"/>
                <a:gd name="connsiteX24" fmla="*/ 190932 w 579838"/>
                <a:gd name="connsiteY24" fmla="*/ 326084 h 717877"/>
                <a:gd name="connsiteX25" fmla="*/ 190932 w 579838"/>
                <a:gd name="connsiteY25" fmla="*/ 707050 h 717877"/>
                <a:gd name="connsiteX26" fmla="*/ 78251 w 579838"/>
                <a:gd name="connsiteY26" fmla="*/ 707050 h 717877"/>
                <a:gd name="connsiteX27" fmla="*/ 78251 w 579838"/>
                <a:gd name="connsiteY27" fmla="*/ 326084 h 717877"/>
                <a:gd name="connsiteX28" fmla="*/ 0 w 579838"/>
                <a:gd name="connsiteY28" fmla="*/ 326084 h 717877"/>
                <a:gd name="connsiteX29" fmla="*/ 0 w 579838"/>
                <a:gd name="connsiteY29" fmla="*/ 235154 h 717877"/>
                <a:gd name="connsiteX30" fmla="*/ 78251 w 579838"/>
                <a:gd name="connsiteY30" fmla="*/ 235154 h 717877"/>
                <a:gd name="connsiteX31" fmla="*/ 86076 w 579838"/>
                <a:gd name="connsiteY31" fmla="*/ 115221 h 717877"/>
                <a:gd name="connsiteX32" fmla="*/ 149459 w 579838"/>
                <a:gd name="connsiteY32" fmla="*/ 28210 h 717877"/>
                <a:gd name="connsiteX33" fmla="*/ 229275 w 579838"/>
                <a:gd name="connsiteY33" fmla="*/ 1068 h 71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9838" h="717877">
                  <a:moveTo>
                    <a:pt x="229275" y="1068"/>
                  </a:moveTo>
                  <a:cubicBezTo>
                    <a:pt x="257641" y="-1773"/>
                    <a:pt x="286789" y="1166"/>
                    <a:pt x="313786" y="8613"/>
                  </a:cubicBezTo>
                  <a:cubicBezTo>
                    <a:pt x="313786" y="40752"/>
                    <a:pt x="313786" y="72891"/>
                    <a:pt x="313786" y="105814"/>
                  </a:cubicBezTo>
                  <a:cubicBezTo>
                    <a:pt x="287963" y="94056"/>
                    <a:pt x="257445" y="87001"/>
                    <a:pt x="230840" y="97975"/>
                  </a:cubicBezTo>
                  <a:cubicBezTo>
                    <a:pt x="208930" y="106598"/>
                    <a:pt x="196410" y="128547"/>
                    <a:pt x="193280" y="150495"/>
                  </a:cubicBezTo>
                  <a:cubicBezTo>
                    <a:pt x="189367" y="178715"/>
                    <a:pt x="191715" y="206935"/>
                    <a:pt x="190932" y="235154"/>
                  </a:cubicBezTo>
                  <a:cubicBezTo>
                    <a:pt x="245708" y="235154"/>
                    <a:pt x="301266" y="235154"/>
                    <a:pt x="356041" y="235154"/>
                  </a:cubicBezTo>
                  <a:cubicBezTo>
                    <a:pt x="356041" y="199096"/>
                    <a:pt x="355259" y="163821"/>
                    <a:pt x="356041" y="127763"/>
                  </a:cubicBezTo>
                  <a:cubicBezTo>
                    <a:pt x="393601" y="117572"/>
                    <a:pt x="430379" y="105030"/>
                    <a:pt x="467940" y="94056"/>
                  </a:cubicBezTo>
                  <a:cubicBezTo>
                    <a:pt x="467940" y="141089"/>
                    <a:pt x="467157" y="188122"/>
                    <a:pt x="467940" y="235154"/>
                  </a:cubicBezTo>
                  <a:cubicBezTo>
                    <a:pt x="505500" y="235154"/>
                    <a:pt x="542278" y="235154"/>
                    <a:pt x="579838" y="235154"/>
                  </a:cubicBezTo>
                  <a:cubicBezTo>
                    <a:pt x="579838" y="303940"/>
                    <a:pt x="579838" y="321136"/>
                    <a:pt x="579838" y="325435"/>
                  </a:cubicBezTo>
                  <a:lnTo>
                    <a:pt x="579838" y="326766"/>
                  </a:lnTo>
                  <a:cubicBezTo>
                    <a:pt x="542238" y="325197"/>
                    <a:pt x="505422" y="325982"/>
                    <a:pt x="467822" y="325982"/>
                  </a:cubicBezTo>
                  <a:cubicBezTo>
                    <a:pt x="467822" y="378526"/>
                    <a:pt x="467822" y="431855"/>
                    <a:pt x="467822" y="484400"/>
                  </a:cubicBezTo>
                  <a:cubicBezTo>
                    <a:pt x="468605" y="513417"/>
                    <a:pt x="466255" y="543219"/>
                    <a:pt x="469389" y="572236"/>
                  </a:cubicBezTo>
                  <a:cubicBezTo>
                    <a:pt x="471739" y="589490"/>
                    <a:pt x="478005" y="608312"/>
                    <a:pt x="493672" y="616938"/>
                  </a:cubicBezTo>
                  <a:cubicBezTo>
                    <a:pt x="521088" y="631839"/>
                    <a:pt x="554772" y="625565"/>
                    <a:pt x="579838" y="609096"/>
                  </a:cubicBezTo>
                  <a:lnTo>
                    <a:pt x="579838" y="662541"/>
                  </a:lnTo>
                  <a:cubicBezTo>
                    <a:pt x="579838" y="701563"/>
                    <a:pt x="579838" y="701563"/>
                    <a:pt x="579838" y="701563"/>
                  </a:cubicBezTo>
                  <a:cubicBezTo>
                    <a:pt x="547755" y="715673"/>
                    <a:pt x="511760" y="719592"/>
                    <a:pt x="476547" y="717240"/>
                  </a:cubicBezTo>
                  <a:cubicBezTo>
                    <a:pt x="443682" y="714889"/>
                    <a:pt x="409252" y="703131"/>
                    <a:pt x="388124" y="676479"/>
                  </a:cubicBezTo>
                  <a:cubicBezTo>
                    <a:pt x="363084" y="646691"/>
                    <a:pt x="356824" y="606713"/>
                    <a:pt x="356041" y="569087"/>
                  </a:cubicBezTo>
                  <a:cubicBezTo>
                    <a:pt x="356041" y="488348"/>
                    <a:pt x="356041" y="406824"/>
                    <a:pt x="356041" y="326084"/>
                  </a:cubicBezTo>
                  <a:cubicBezTo>
                    <a:pt x="301266" y="326084"/>
                    <a:pt x="245708" y="326084"/>
                    <a:pt x="190932" y="326084"/>
                  </a:cubicBezTo>
                  <a:cubicBezTo>
                    <a:pt x="190932" y="453073"/>
                    <a:pt x="190932" y="580062"/>
                    <a:pt x="190932" y="707050"/>
                  </a:cubicBezTo>
                  <a:cubicBezTo>
                    <a:pt x="153372" y="707050"/>
                    <a:pt x="115811" y="707050"/>
                    <a:pt x="78251" y="707050"/>
                  </a:cubicBezTo>
                  <a:cubicBezTo>
                    <a:pt x="78251" y="580062"/>
                    <a:pt x="78251" y="453073"/>
                    <a:pt x="78251" y="326084"/>
                  </a:cubicBezTo>
                  <a:cubicBezTo>
                    <a:pt x="52428" y="326084"/>
                    <a:pt x="25823" y="326084"/>
                    <a:pt x="0" y="326084"/>
                  </a:cubicBezTo>
                  <a:cubicBezTo>
                    <a:pt x="0" y="295513"/>
                    <a:pt x="0" y="265726"/>
                    <a:pt x="0" y="235154"/>
                  </a:cubicBezTo>
                  <a:cubicBezTo>
                    <a:pt x="25823" y="235154"/>
                    <a:pt x="51646" y="235154"/>
                    <a:pt x="78251" y="235154"/>
                  </a:cubicBezTo>
                  <a:cubicBezTo>
                    <a:pt x="79816" y="195176"/>
                    <a:pt x="73556" y="153631"/>
                    <a:pt x="86076" y="115221"/>
                  </a:cubicBezTo>
                  <a:cubicBezTo>
                    <a:pt x="95466" y="79946"/>
                    <a:pt x="118159" y="47807"/>
                    <a:pt x="149459" y="28210"/>
                  </a:cubicBezTo>
                  <a:cubicBezTo>
                    <a:pt x="173326" y="12532"/>
                    <a:pt x="200909" y="3910"/>
                    <a:pt x="229275" y="10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9"/>
            <p:cNvSpPr>
              <a:spLocks/>
            </p:cNvSpPr>
            <p:nvPr/>
          </p:nvSpPr>
          <p:spPr bwMode="auto">
            <a:xfrm>
              <a:off x="4459109" y="7711246"/>
              <a:ext cx="141731" cy="136432"/>
            </a:xfrm>
            <a:custGeom>
              <a:avLst/>
              <a:gdLst>
                <a:gd name="T0" fmla="*/ 75 w 181"/>
                <a:gd name="T1" fmla="*/ 4 h 174"/>
                <a:gd name="T2" fmla="*/ 155 w 181"/>
                <a:gd name="T3" fmla="*/ 32 h 174"/>
                <a:gd name="T4" fmla="*/ 165 w 181"/>
                <a:gd name="T5" fmla="*/ 126 h 174"/>
                <a:gd name="T6" fmla="*/ 69 w 181"/>
                <a:gd name="T7" fmla="*/ 166 h 174"/>
                <a:gd name="T8" fmla="*/ 2 w 181"/>
                <a:gd name="T9" fmla="*/ 86 h 174"/>
                <a:gd name="T10" fmla="*/ 75 w 181"/>
                <a:gd name="T11" fmla="*/ 4 h 174"/>
              </a:gdLst>
              <a:ahLst/>
              <a:cxnLst>
                <a:cxn ang="0">
                  <a:pos x="T0" y="T1"/>
                </a:cxn>
                <a:cxn ang="0">
                  <a:pos x="T2" y="T3"/>
                </a:cxn>
                <a:cxn ang="0">
                  <a:pos x="T4" y="T5"/>
                </a:cxn>
                <a:cxn ang="0">
                  <a:pos x="T6" y="T7"/>
                </a:cxn>
                <a:cxn ang="0">
                  <a:pos x="T8" y="T9"/>
                </a:cxn>
                <a:cxn ang="0">
                  <a:pos x="T10" y="T11"/>
                </a:cxn>
              </a:cxnLst>
              <a:rect l="0" t="0" r="r" b="b"/>
              <a:pathLst>
                <a:path w="181" h="174">
                  <a:moveTo>
                    <a:pt x="75" y="4"/>
                  </a:moveTo>
                  <a:cubicBezTo>
                    <a:pt x="104" y="0"/>
                    <a:pt x="135" y="10"/>
                    <a:pt x="155" y="32"/>
                  </a:cubicBezTo>
                  <a:cubicBezTo>
                    <a:pt x="177" y="57"/>
                    <a:pt x="181" y="97"/>
                    <a:pt x="165" y="126"/>
                  </a:cubicBezTo>
                  <a:cubicBezTo>
                    <a:pt x="146" y="159"/>
                    <a:pt x="105" y="174"/>
                    <a:pt x="69" y="166"/>
                  </a:cubicBezTo>
                  <a:cubicBezTo>
                    <a:pt x="31" y="159"/>
                    <a:pt x="0" y="125"/>
                    <a:pt x="2" y="86"/>
                  </a:cubicBezTo>
                  <a:cubicBezTo>
                    <a:pt x="1" y="45"/>
                    <a:pt x="35" y="9"/>
                    <a:pt x="7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
            <p:cNvSpPr>
              <a:spLocks/>
            </p:cNvSpPr>
            <p:nvPr/>
          </p:nvSpPr>
          <p:spPr bwMode="auto">
            <a:xfrm>
              <a:off x="3653761" y="7727804"/>
              <a:ext cx="711634" cy="660306"/>
            </a:xfrm>
            <a:custGeom>
              <a:avLst/>
              <a:gdLst>
                <a:gd name="T0" fmla="*/ 0 w 909"/>
                <a:gd name="T1" fmla="*/ 1 h 842"/>
                <a:gd name="T2" fmla="*/ 209 w 909"/>
                <a:gd name="T3" fmla="*/ 1 h 842"/>
                <a:gd name="T4" fmla="*/ 406 w 909"/>
                <a:gd name="T5" fmla="*/ 498 h 842"/>
                <a:gd name="T6" fmla="*/ 455 w 909"/>
                <a:gd name="T7" fmla="*/ 622 h 842"/>
                <a:gd name="T8" fmla="*/ 708 w 909"/>
                <a:gd name="T9" fmla="*/ 1 h 842"/>
                <a:gd name="T10" fmla="*/ 909 w 909"/>
                <a:gd name="T11" fmla="*/ 1 h 842"/>
                <a:gd name="T12" fmla="*/ 909 w 909"/>
                <a:gd name="T13" fmla="*/ 841 h 842"/>
                <a:gd name="T14" fmla="*/ 764 w 909"/>
                <a:gd name="T15" fmla="*/ 841 h 842"/>
                <a:gd name="T16" fmla="*/ 764 w 909"/>
                <a:gd name="T17" fmla="*/ 221 h 842"/>
                <a:gd name="T18" fmla="*/ 763 w 909"/>
                <a:gd name="T19" fmla="*/ 193 h 842"/>
                <a:gd name="T20" fmla="*/ 756 w 909"/>
                <a:gd name="T21" fmla="*/ 206 h 842"/>
                <a:gd name="T22" fmla="*/ 505 w 909"/>
                <a:gd name="T23" fmla="*/ 840 h 842"/>
                <a:gd name="T24" fmla="*/ 401 w 909"/>
                <a:gd name="T25" fmla="*/ 841 h 842"/>
                <a:gd name="T26" fmla="*/ 145 w 909"/>
                <a:gd name="T27" fmla="*/ 206 h 842"/>
                <a:gd name="T28" fmla="*/ 138 w 909"/>
                <a:gd name="T29" fmla="*/ 193 h 842"/>
                <a:gd name="T30" fmla="*/ 137 w 909"/>
                <a:gd name="T31" fmla="*/ 465 h 842"/>
                <a:gd name="T32" fmla="*/ 137 w 909"/>
                <a:gd name="T33" fmla="*/ 841 h 842"/>
                <a:gd name="T34" fmla="*/ 0 w 909"/>
                <a:gd name="T35" fmla="*/ 841 h 842"/>
                <a:gd name="T36" fmla="*/ 0 w 909"/>
                <a:gd name="T37" fmla="*/ 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9" h="842">
                  <a:moveTo>
                    <a:pt x="0" y="1"/>
                  </a:moveTo>
                  <a:cubicBezTo>
                    <a:pt x="70" y="1"/>
                    <a:pt x="140" y="1"/>
                    <a:pt x="209" y="1"/>
                  </a:cubicBezTo>
                  <a:cubicBezTo>
                    <a:pt x="275" y="167"/>
                    <a:pt x="340" y="332"/>
                    <a:pt x="406" y="498"/>
                  </a:cubicBezTo>
                  <a:cubicBezTo>
                    <a:pt x="422" y="539"/>
                    <a:pt x="438" y="581"/>
                    <a:pt x="455" y="622"/>
                  </a:cubicBezTo>
                  <a:cubicBezTo>
                    <a:pt x="539" y="415"/>
                    <a:pt x="624" y="209"/>
                    <a:pt x="708" y="1"/>
                  </a:cubicBezTo>
                  <a:cubicBezTo>
                    <a:pt x="775" y="0"/>
                    <a:pt x="842" y="1"/>
                    <a:pt x="909" y="1"/>
                  </a:cubicBezTo>
                  <a:cubicBezTo>
                    <a:pt x="909" y="281"/>
                    <a:pt x="909" y="561"/>
                    <a:pt x="909" y="841"/>
                  </a:cubicBezTo>
                  <a:cubicBezTo>
                    <a:pt x="861" y="841"/>
                    <a:pt x="812" y="841"/>
                    <a:pt x="764" y="841"/>
                  </a:cubicBezTo>
                  <a:cubicBezTo>
                    <a:pt x="764" y="634"/>
                    <a:pt x="764" y="427"/>
                    <a:pt x="764" y="221"/>
                  </a:cubicBezTo>
                  <a:cubicBezTo>
                    <a:pt x="764" y="212"/>
                    <a:pt x="764" y="202"/>
                    <a:pt x="763" y="193"/>
                  </a:cubicBezTo>
                  <a:cubicBezTo>
                    <a:pt x="760" y="197"/>
                    <a:pt x="758" y="202"/>
                    <a:pt x="756" y="206"/>
                  </a:cubicBezTo>
                  <a:cubicBezTo>
                    <a:pt x="672" y="418"/>
                    <a:pt x="587" y="629"/>
                    <a:pt x="505" y="840"/>
                  </a:cubicBezTo>
                  <a:cubicBezTo>
                    <a:pt x="470" y="842"/>
                    <a:pt x="436" y="841"/>
                    <a:pt x="401" y="841"/>
                  </a:cubicBezTo>
                  <a:cubicBezTo>
                    <a:pt x="315" y="630"/>
                    <a:pt x="231" y="418"/>
                    <a:pt x="145" y="206"/>
                  </a:cubicBezTo>
                  <a:cubicBezTo>
                    <a:pt x="143" y="202"/>
                    <a:pt x="140" y="197"/>
                    <a:pt x="138" y="193"/>
                  </a:cubicBezTo>
                  <a:cubicBezTo>
                    <a:pt x="136" y="284"/>
                    <a:pt x="138" y="374"/>
                    <a:pt x="137" y="465"/>
                  </a:cubicBezTo>
                  <a:cubicBezTo>
                    <a:pt x="137" y="590"/>
                    <a:pt x="137" y="716"/>
                    <a:pt x="137" y="841"/>
                  </a:cubicBezTo>
                  <a:cubicBezTo>
                    <a:pt x="91" y="841"/>
                    <a:pt x="46" y="841"/>
                    <a:pt x="0" y="841"/>
                  </a:cubicBezTo>
                  <a:cubicBezTo>
                    <a:pt x="0" y="561"/>
                    <a:pt x="0" y="28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1"/>
            <p:cNvSpPr>
              <a:spLocks/>
            </p:cNvSpPr>
            <p:nvPr/>
          </p:nvSpPr>
          <p:spPr bwMode="auto">
            <a:xfrm>
              <a:off x="4655479" y="7899669"/>
              <a:ext cx="371878" cy="501025"/>
            </a:xfrm>
            <a:custGeom>
              <a:avLst/>
              <a:gdLst>
                <a:gd name="T0" fmla="*/ 220 w 475"/>
                <a:gd name="T1" fmla="*/ 19 h 639"/>
                <a:gd name="T2" fmla="*/ 434 w 475"/>
                <a:gd name="T3" fmla="*/ 20 h 639"/>
                <a:gd name="T4" fmla="*/ 475 w 475"/>
                <a:gd name="T5" fmla="*/ 37 h 639"/>
                <a:gd name="T6" fmla="*/ 475 w 475"/>
                <a:gd name="T7" fmla="*/ 175 h 639"/>
                <a:gd name="T8" fmla="*/ 310 w 475"/>
                <a:gd name="T9" fmla="*/ 124 h 639"/>
                <a:gd name="T10" fmla="*/ 191 w 475"/>
                <a:gd name="T11" fmla="*/ 191 h 639"/>
                <a:gd name="T12" fmla="*/ 153 w 475"/>
                <a:gd name="T13" fmla="*/ 358 h 639"/>
                <a:gd name="T14" fmla="*/ 211 w 475"/>
                <a:gd name="T15" fmla="*/ 477 h 639"/>
                <a:gd name="T16" fmla="*/ 346 w 475"/>
                <a:gd name="T17" fmla="*/ 517 h 639"/>
                <a:gd name="T18" fmla="*/ 475 w 475"/>
                <a:gd name="T19" fmla="*/ 464 h 639"/>
                <a:gd name="T20" fmla="*/ 475 w 475"/>
                <a:gd name="T21" fmla="*/ 595 h 639"/>
                <a:gd name="T22" fmla="*/ 278 w 475"/>
                <a:gd name="T23" fmla="*/ 636 h 639"/>
                <a:gd name="T24" fmla="*/ 91 w 475"/>
                <a:gd name="T25" fmla="*/ 557 h 639"/>
                <a:gd name="T26" fmla="*/ 4 w 475"/>
                <a:gd name="T27" fmla="*/ 356 h 639"/>
                <a:gd name="T28" fmla="*/ 60 w 475"/>
                <a:gd name="T29" fmla="*/ 132 h 639"/>
                <a:gd name="T30" fmla="*/ 220 w 475"/>
                <a:gd name="T31" fmla="*/ 1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5" h="639">
                  <a:moveTo>
                    <a:pt x="220" y="19"/>
                  </a:moveTo>
                  <a:cubicBezTo>
                    <a:pt x="290" y="0"/>
                    <a:pt x="365" y="0"/>
                    <a:pt x="434" y="20"/>
                  </a:cubicBezTo>
                  <a:cubicBezTo>
                    <a:pt x="449" y="24"/>
                    <a:pt x="462" y="30"/>
                    <a:pt x="475" y="37"/>
                  </a:cubicBezTo>
                  <a:cubicBezTo>
                    <a:pt x="475" y="83"/>
                    <a:pt x="475" y="129"/>
                    <a:pt x="475" y="175"/>
                  </a:cubicBezTo>
                  <a:cubicBezTo>
                    <a:pt x="428" y="139"/>
                    <a:pt x="370" y="117"/>
                    <a:pt x="310" y="124"/>
                  </a:cubicBezTo>
                  <a:cubicBezTo>
                    <a:pt x="264" y="129"/>
                    <a:pt x="219" y="153"/>
                    <a:pt x="191" y="191"/>
                  </a:cubicBezTo>
                  <a:cubicBezTo>
                    <a:pt x="155" y="238"/>
                    <a:pt x="146" y="300"/>
                    <a:pt x="153" y="358"/>
                  </a:cubicBezTo>
                  <a:cubicBezTo>
                    <a:pt x="157" y="403"/>
                    <a:pt x="176" y="447"/>
                    <a:pt x="211" y="477"/>
                  </a:cubicBezTo>
                  <a:cubicBezTo>
                    <a:pt x="247" y="510"/>
                    <a:pt x="298" y="521"/>
                    <a:pt x="346" y="517"/>
                  </a:cubicBezTo>
                  <a:cubicBezTo>
                    <a:pt x="393" y="512"/>
                    <a:pt x="437" y="492"/>
                    <a:pt x="475" y="464"/>
                  </a:cubicBezTo>
                  <a:cubicBezTo>
                    <a:pt x="475" y="508"/>
                    <a:pt x="475" y="551"/>
                    <a:pt x="475" y="595"/>
                  </a:cubicBezTo>
                  <a:cubicBezTo>
                    <a:pt x="416" y="630"/>
                    <a:pt x="346" y="639"/>
                    <a:pt x="278" y="636"/>
                  </a:cubicBezTo>
                  <a:cubicBezTo>
                    <a:pt x="209" y="632"/>
                    <a:pt x="141" y="606"/>
                    <a:pt x="91" y="557"/>
                  </a:cubicBezTo>
                  <a:cubicBezTo>
                    <a:pt x="36" y="505"/>
                    <a:pt x="7" y="430"/>
                    <a:pt x="4" y="356"/>
                  </a:cubicBezTo>
                  <a:cubicBezTo>
                    <a:pt x="0" y="278"/>
                    <a:pt x="16" y="197"/>
                    <a:pt x="60" y="132"/>
                  </a:cubicBezTo>
                  <a:cubicBezTo>
                    <a:pt x="98" y="77"/>
                    <a:pt x="156" y="38"/>
                    <a:pt x="22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08"/>
            <p:cNvSpPr>
              <a:spLocks/>
            </p:cNvSpPr>
            <p:nvPr/>
          </p:nvSpPr>
          <p:spPr bwMode="auto">
            <a:xfrm>
              <a:off x="5390403" y="7903380"/>
              <a:ext cx="484756" cy="495157"/>
            </a:xfrm>
            <a:custGeom>
              <a:avLst/>
              <a:gdLst>
                <a:gd name="connsiteX0" fmla="*/ 234908 w 484756"/>
                <a:gd name="connsiteY0" fmla="*/ 92565 h 495157"/>
                <a:gd name="connsiteX1" fmla="*/ 160481 w 484756"/>
                <a:gd name="connsiteY1" fmla="*/ 122357 h 495157"/>
                <a:gd name="connsiteX2" fmla="*/ 117391 w 484756"/>
                <a:gd name="connsiteY2" fmla="*/ 220356 h 495157"/>
                <a:gd name="connsiteX3" fmla="*/ 134627 w 484756"/>
                <a:gd name="connsiteY3" fmla="*/ 338738 h 495157"/>
                <a:gd name="connsiteX4" fmla="*/ 205137 w 484756"/>
                <a:gd name="connsiteY4" fmla="*/ 397537 h 495157"/>
                <a:gd name="connsiteX5" fmla="*/ 296800 w 484756"/>
                <a:gd name="connsiteY5" fmla="*/ 392833 h 495157"/>
                <a:gd name="connsiteX6" fmla="*/ 352425 w 484756"/>
                <a:gd name="connsiteY6" fmla="*/ 338738 h 495157"/>
                <a:gd name="connsiteX7" fmla="*/ 368094 w 484756"/>
                <a:gd name="connsiteY7" fmla="*/ 223492 h 495157"/>
                <a:gd name="connsiteX8" fmla="*/ 329705 w 484756"/>
                <a:gd name="connsiteY8" fmla="*/ 124709 h 495157"/>
                <a:gd name="connsiteX9" fmla="*/ 234908 w 484756"/>
                <a:gd name="connsiteY9" fmla="*/ 92565 h 495157"/>
                <a:gd name="connsiteX10" fmla="*/ 283356 w 484756"/>
                <a:gd name="connsiteY10" fmla="*/ 1582 h 495157"/>
                <a:gd name="connsiteX11" fmla="*/ 362527 w 484756"/>
                <a:gd name="connsiteY11" fmla="*/ 22164 h 495157"/>
                <a:gd name="connsiteX12" fmla="*/ 461172 w 484756"/>
                <a:gd name="connsiteY12" fmla="*/ 122526 h 495157"/>
                <a:gd name="connsiteX13" fmla="*/ 483877 w 484756"/>
                <a:gd name="connsiteY13" fmla="*/ 270716 h 495157"/>
                <a:gd name="connsiteX14" fmla="*/ 433771 w 484756"/>
                <a:gd name="connsiteY14" fmla="*/ 408714 h 495157"/>
                <a:gd name="connsiteX15" fmla="*/ 304592 w 484756"/>
                <a:gd name="connsiteY15" fmla="*/ 488689 h 495157"/>
                <a:gd name="connsiteX16" fmla="*/ 172281 w 484756"/>
                <a:gd name="connsiteY16" fmla="*/ 488689 h 495157"/>
                <a:gd name="connsiteX17" fmla="*/ 42320 w 484756"/>
                <a:gd name="connsiteY17" fmla="*/ 403225 h 495157"/>
                <a:gd name="connsiteX18" fmla="*/ 826 w 484756"/>
                <a:gd name="connsiteY18" fmla="*/ 226808 h 495157"/>
                <a:gd name="connsiteX19" fmla="*/ 53280 w 484756"/>
                <a:gd name="connsiteY19" fmla="*/ 82538 h 495157"/>
                <a:gd name="connsiteX20" fmla="*/ 201249 w 484756"/>
                <a:gd name="connsiteY20" fmla="*/ 3346 h 495157"/>
                <a:gd name="connsiteX21" fmla="*/ 283356 w 484756"/>
                <a:gd name="connsiteY21" fmla="*/ 1582 h 49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756" h="495157">
                  <a:moveTo>
                    <a:pt x="234908" y="92565"/>
                  </a:moveTo>
                  <a:cubicBezTo>
                    <a:pt x="208271" y="94133"/>
                    <a:pt x="180851" y="103541"/>
                    <a:pt x="160481" y="122357"/>
                  </a:cubicBezTo>
                  <a:cubicBezTo>
                    <a:pt x="133060" y="147445"/>
                    <a:pt x="120525" y="184292"/>
                    <a:pt x="117391" y="220356"/>
                  </a:cubicBezTo>
                  <a:cubicBezTo>
                    <a:pt x="113474" y="260339"/>
                    <a:pt x="115825" y="302675"/>
                    <a:pt x="134627" y="338738"/>
                  </a:cubicBezTo>
                  <a:cubicBezTo>
                    <a:pt x="148729" y="366962"/>
                    <a:pt x="174583" y="388913"/>
                    <a:pt x="205137" y="397537"/>
                  </a:cubicBezTo>
                  <a:cubicBezTo>
                    <a:pt x="234908" y="404593"/>
                    <a:pt x="267813" y="404593"/>
                    <a:pt x="296800" y="392833"/>
                  </a:cubicBezTo>
                  <a:cubicBezTo>
                    <a:pt x="321871" y="383426"/>
                    <a:pt x="341457" y="363042"/>
                    <a:pt x="352425" y="338738"/>
                  </a:cubicBezTo>
                  <a:cubicBezTo>
                    <a:pt x="368877" y="302675"/>
                    <a:pt x="370444" y="261907"/>
                    <a:pt x="368094" y="223492"/>
                  </a:cubicBezTo>
                  <a:cubicBezTo>
                    <a:pt x="365744" y="187428"/>
                    <a:pt x="355559" y="150580"/>
                    <a:pt x="329705" y="124709"/>
                  </a:cubicBezTo>
                  <a:cubicBezTo>
                    <a:pt x="304635" y="100405"/>
                    <a:pt x="268596" y="90997"/>
                    <a:pt x="234908" y="92565"/>
                  </a:cubicBezTo>
                  <a:close/>
                  <a:moveTo>
                    <a:pt x="283356" y="1582"/>
                  </a:moveTo>
                  <a:cubicBezTo>
                    <a:pt x="310659" y="4326"/>
                    <a:pt x="337474" y="10795"/>
                    <a:pt x="362527" y="22164"/>
                  </a:cubicBezTo>
                  <a:cubicBezTo>
                    <a:pt x="406369" y="41766"/>
                    <a:pt x="441600" y="78617"/>
                    <a:pt x="461172" y="122526"/>
                  </a:cubicBezTo>
                  <a:cubicBezTo>
                    <a:pt x="482311" y="168786"/>
                    <a:pt x="487008" y="220535"/>
                    <a:pt x="483877" y="270716"/>
                  </a:cubicBezTo>
                  <a:cubicBezTo>
                    <a:pt x="479962" y="320113"/>
                    <a:pt x="465087" y="369510"/>
                    <a:pt x="433771" y="408714"/>
                  </a:cubicBezTo>
                  <a:cubicBezTo>
                    <a:pt x="402455" y="450270"/>
                    <a:pt x="355481" y="477712"/>
                    <a:pt x="304592" y="488689"/>
                  </a:cubicBezTo>
                  <a:cubicBezTo>
                    <a:pt x="261532" y="497314"/>
                    <a:pt x="216124" y="497314"/>
                    <a:pt x="172281" y="488689"/>
                  </a:cubicBezTo>
                  <a:cubicBezTo>
                    <a:pt x="120610" y="476928"/>
                    <a:pt x="72853" y="447133"/>
                    <a:pt x="42320" y="403225"/>
                  </a:cubicBezTo>
                  <a:cubicBezTo>
                    <a:pt x="6306" y="352260"/>
                    <a:pt x="-3089" y="287966"/>
                    <a:pt x="826" y="226808"/>
                  </a:cubicBezTo>
                  <a:cubicBezTo>
                    <a:pt x="3957" y="175059"/>
                    <a:pt x="20398" y="123310"/>
                    <a:pt x="53280" y="82538"/>
                  </a:cubicBezTo>
                  <a:cubicBezTo>
                    <a:pt x="89294" y="37061"/>
                    <a:pt x="144880" y="10403"/>
                    <a:pt x="201249" y="3346"/>
                  </a:cubicBezTo>
                  <a:cubicBezTo>
                    <a:pt x="228259" y="-182"/>
                    <a:pt x="256052" y="-1162"/>
                    <a:pt x="283356" y="15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3"/>
            <p:cNvSpPr>
              <a:spLocks/>
            </p:cNvSpPr>
            <p:nvPr/>
          </p:nvSpPr>
          <p:spPr bwMode="auto">
            <a:xfrm>
              <a:off x="5922778" y="7898675"/>
              <a:ext cx="329491" cy="502018"/>
            </a:xfrm>
            <a:custGeom>
              <a:avLst/>
              <a:gdLst>
                <a:gd name="T0" fmla="*/ 175 w 421"/>
                <a:gd name="T1" fmla="*/ 11 h 640"/>
                <a:gd name="T2" fmla="*/ 374 w 421"/>
                <a:gd name="T3" fmla="*/ 32 h 640"/>
                <a:gd name="T4" fmla="*/ 374 w 421"/>
                <a:gd name="T5" fmla="*/ 164 h 640"/>
                <a:gd name="T6" fmla="*/ 223 w 421"/>
                <a:gd name="T7" fmla="*/ 120 h 640"/>
                <a:gd name="T8" fmla="*/ 154 w 421"/>
                <a:gd name="T9" fmla="*/ 158 h 640"/>
                <a:gd name="T10" fmla="*/ 175 w 421"/>
                <a:gd name="T11" fmla="*/ 231 h 640"/>
                <a:gd name="T12" fmla="*/ 307 w 421"/>
                <a:gd name="T13" fmla="*/ 295 h 640"/>
                <a:gd name="T14" fmla="*/ 389 w 421"/>
                <a:gd name="T15" fmla="*/ 373 h 640"/>
                <a:gd name="T16" fmla="*/ 352 w 421"/>
                <a:gd name="T17" fmla="*/ 576 h 640"/>
                <a:gd name="T18" fmla="*/ 151 w 421"/>
                <a:gd name="T19" fmla="*/ 637 h 640"/>
                <a:gd name="T20" fmla="*/ 5 w 421"/>
                <a:gd name="T21" fmla="*/ 603 h 640"/>
                <a:gd name="T22" fmla="*/ 5 w 421"/>
                <a:gd name="T23" fmla="*/ 464 h 640"/>
                <a:gd name="T24" fmla="*/ 136 w 421"/>
                <a:gd name="T25" fmla="*/ 520 h 640"/>
                <a:gd name="T26" fmla="*/ 235 w 421"/>
                <a:gd name="T27" fmla="*/ 511 h 640"/>
                <a:gd name="T28" fmla="*/ 252 w 421"/>
                <a:gd name="T29" fmla="*/ 429 h 640"/>
                <a:gd name="T30" fmla="*/ 190 w 421"/>
                <a:gd name="T31" fmla="*/ 388 h 640"/>
                <a:gd name="T32" fmla="*/ 65 w 421"/>
                <a:gd name="T33" fmla="*/ 325 h 640"/>
                <a:gd name="T34" fmla="*/ 11 w 421"/>
                <a:gd name="T35" fmla="*/ 243 h 640"/>
                <a:gd name="T36" fmla="*/ 31 w 421"/>
                <a:gd name="T37" fmla="*/ 99 h 640"/>
                <a:gd name="T38" fmla="*/ 175 w 421"/>
                <a:gd name="T39" fmla="*/ 11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1" h="640">
                  <a:moveTo>
                    <a:pt x="175" y="11"/>
                  </a:moveTo>
                  <a:cubicBezTo>
                    <a:pt x="241" y="0"/>
                    <a:pt x="311" y="8"/>
                    <a:pt x="374" y="32"/>
                  </a:cubicBezTo>
                  <a:cubicBezTo>
                    <a:pt x="374" y="76"/>
                    <a:pt x="374" y="120"/>
                    <a:pt x="374" y="164"/>
                  </a:cubicBezTo>
                  <a:cubicBezTo>
                    <a:pt x="330" y="134"/>
                    <a:pt x="276" y="118"/>
                    <a:pt x="223" y="120"/>
                  </a:cubicBezTo>
                  <a:cubicBezTo>
                    <a:pt x="196" y="121"/>
                    <a:pt x="166" y="132"/>
                    <a:pt x="154" y="158"/>
                  </a:cubicBezTo>
                  <a:cubicBezTo>
                    <a:pt x="144" y="183"/>
                    <a:pt x="151" y="216"/>
                    <a:pt x="175" y="231"/>
                  </a:cubicBezTo>
                  <a:cubicBezTo>
                    <a:pt x="216" y="259"/>
                    <a:pt x="264" y="270"/>
                    <a:pt x="307" y="295"/>
                  </a:cubicBezTo>
                  <a:cubicBezTo>
                    <a:pt x="340" y="314"/>
                    <a:pt x="372" y="338"/>
                    <a:pt x="389" y="373"/>
                  </a:cubicBezTo>
                  <a:cubicBezTo>
                    <a:pt x="421" y="439"/>
                    <a:pt x="408" y="527"/>
                    <a:pt x="352" y="576"/>
                  </a:cubicBezTo>
                  <a:cubicBezTo>
                    <a:pt x="299" y="626"/>
                    <a:pt x="222" y="640"/>
                    <a:pt x="151" y="637"/>
                  </a:cubicBezTo>
                  <a:cubicBezTo>
                    <a:pt x="101" y="634"/>
                    <a:pt x="51" y="624"/>
                    <a:pt x="5" y="603"/>
                  </a:cubicBezTo>
                  <a:cubicBezTo>
                    <a:pt x="5" y="557"/>
                    <a:pt x="5" y="510"/>
                    <a:pt x="5" y="464"/>
                  </a:cubicBezTo>
                  <a:cubicBezTo>
                    <a:pt x="44" y="492"/>
                    <a:pt x="89" y="512"/>
                    <a:pt x="136" y="520"/>
                  </a:cubicBezTo>
                  <a:cubicBezTo>
                    <a:pt x="169" y="526"/>
                    <a:pt x="205" y="526"/>
                    <a:pt x="235" y="511"/>
                  </a:cubicBezTo>
                  <a:cubicBezTo>
                    <a:pt x="265" y="497"/>
                    <a:pt x="270" y="455"/>
                    <a:pt x="252" y="429"/>
                  </a:cubicBezTo>
                  <a:cubicBezTo>
                    <a:pt x="236" y="410"/>
                    <a:pt x="212" y="399"/>
                    <a:pt x="190" y="388"/>
                  </a:cubicBezTo>
                  <a:cubicBezTo>
                    <a:pt x="147" y="369"/>
                    <a:pt x="103" y="353"/>
                    <a:pt x="65" y="325"/>
                  </a:cubicBezTo>
                  <a:cubicBezTo>
                    <a:pt x="39" y="304"/>
                    <a:pt x="19" y="275"/>
                    <a:pt x="11" y="243"/>
                  </a:cubicBezTo>
                  <a:cubicBezTo>
                    <a:pt x="0" y="195"/>
                    <a:pt x="4" y="141"/>
                    <a:pt x="31" y="99"/>
                  </a:cubicBezTo>
                  <a:cubicBezTo>
                    <a:pt x="63" y="51"/>
                    <a:pt x="118" y="21"/>
                    <a:pt x="17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09"/>
            <p:cNvSpPr>
              <a:spLocks/>
            </p:cNvSpPr>
            <p:nvPr/>
          </p:nvSpPr>
          <p:spPr bwMode="auto">
            <a:xfrm>
              <a:off x="6287914" y="7903619"/>
              <a:ext cx="483887" cy="494530"/>
            </a:xfrm>
            <a:custGeom>
              <a:avLst/>
              <a:gdLst>
                <a:gd name="connsiteX0" fmla="*/ 232634 w 483887"/>
                <a:gd name="connsiteY0" fmla="*/ 92326 h 494530"/>
                <a:gd name="connsiteX1" fmla="*/ 150478 w 483887"/>
                <a:gd name="connsiteY1" fmla="*/ 132310 h 494530"/>
                <a:gd name="connsiteX2" fmla="*/ 116051 w 483887"/>
                <a:gd name="connsiteY2" fmla="*/ 226389 h 494530"/>
                <a:gd name="connsiteX3" fmla="*/ 129352 w 483887"/>
                <a:gd name="connsiteY3" fmla="*/ 329091 h 494530"/>
                <a:gd name="connsiteX4" fmla="*/ 188817 w 483887"/>
                <a:gd name="connsiteY4" fmla="*/ 391026 h 494530"/>
                <a:gd name="connsiteX5" fmla="*/ 269408 w 483887"/>
                <a:gd name="connsiteY5" fmla="*/ 400434 h 494530"/>
                <a:gd name="connsiteX6" fmla="*/ 335915 w 483887"/>
                <a:gd name="connsiteY6" fmla="*/ 364371 h 494530"/>
                <a:gd name="connsiteX7" fmla="*/ 364865 w 483887"/>
                <a:gd name="connsiteY7" fmla="*/ 295380 h 494530"/>
                <a:gd name="connsiteX8" fmla="*/ 364083 w 483887"/>
                <a:gd name="connsiteY8" fmla="*/ 194245 h 494530"/>
                <a:gd name="connsiteX9" fmla="*/ 322614 w 483887"/>
                <a:gd name="connsiteY9" fmla="*/ 119766 h 494530"/>
                <a:gd name="connsiteX10" fmla="*/ 232634 w 483887"/>
                <a:gd name="connsiteY10" fmla="*/ 92326 h 494530"/>
                <a:gd name="connsiteX11" fmla="*/ 287661 w 483887"/>
                <a:gd name="connsiteY11" fmla="*/ 2124 h 494530"/>
                <a:gd name="connsiteX12" fmla="*/ 369600 w 483887"/>
                <a:gd name="connsiteY12" fmla="*/ 25831 h 494530"/>
                <a:gd name="connsiteX13" fmla="*/ 466596 w 483887"/>
                <a:gd name="connsiteY13" fmla="*/ 135548 h 494530"/>
                <a:gd name="connsiteX14" fmla="*/ 483805 w 483887"/>
                <a:gd name="connsiteY14" fmla="*/ 248400 h 494530"/>
                <a:gd name="connsiteX15" fmla="*/ 432960 w 483887"/>
                <a:gd name="connsiteY15" fmla="*/ 409058 h 494530"/>
                <a:gd name="connsiteX16" fmla="*/ 294506 w 483887"/>
                <a:gd name="connsiteY16" fmla="*/ 489778 h 494530"/>
                <a:gd name="connsiteX17" fmla="*/ 135714 w 483887"/>
                <a:gd name="connsiteY17" fmla="*/ 476456 h 494530"/>
                <a:gd name="connsiteX18" fmla="*/ 21509 w 483887"/>
                <a:gd name="connsiteY18" fmla="*/ 365171 h 494530"/>
                <a:gd name="connsiteX19" fmla="*/ 3517 w 483887"/>
                <a:gd name="connsiteY19" fmla="*/ 201379 h 494530"/>
                <a:gd name="connsiteX20" fmla="*/ 77829 w 483887"/>
                <a:gd name="connsiteY20" fmla="*/ 56395 h 494530"/>
                <a:gd name="connsiteX21" fmla="*/ 202203 w 483887"/>
                <a:gd name="connsiteY21" fmla="*/ 3104 h 494530"/>
                <a:gd name="connsiteX22" fmla="*/ 287661 w 483887"/>
                <a:gd name="connsiteY22" fmla="*/ 2124 h 49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3887" h="494530">
                  <a:moveTo>
                    <a:pt x="232634" y="92326"/>
                  </a:moveTo>
                  <a:cubicBezTo>
                    <a:pt x="201336" y="94678"/>
                    <a:pt x="170821" y="108006"/>
                    <a:pt x="150478" y="132310"/>
                  </a:cubicBezTo>
                  <a:cubicBezTo>
                    <a:pt x="128570" y="158181"/>
                    <a:pt x="119180" y="192677"/>
                    <a:pt x="116051" y="226389"/>
                  </a:cubicBezTo>
                  <a:cubicBezTo>
                    <a:pt x="113703" y="260884"/>
                    <a:pt x="116051" y="296948"/>
                    <a:pt x="129352" y="329091"/>
                  </a:cubicBezTo>
                  <a:cubicBezTo>
                    <a:pt x="141089" y="356531"/>
                    <a:pt x="162214" y="380051"/>
                    <a:pt x="188817" y="391026"/>
                  </a:cubicBezTo>
                  <a:cubicBezTo>
                    <a:pt x="214637" y="402002"/>
                    <a:pt x="242805" y="404354"/>
                    <a:pt x="269408" y="400434"/>
                  </a:cubicBezTo>
                  <a:cubicBezTo>
                    <a:pt x="295228" y="396514"/>
                    <a:pt x="319484" y="384754"/>
                    <a:pt x="335915" y="364371"/>
                  </a:cubicBezTo>
                  <a:cubicBezTo>
                    <a:pt x="351564" y="344771"/>
                    <a:pt x="360171" y="320467"/>
                    <a:pt x="364865" y="295380"/>
                  </a:cubicBezTo>
                  <a:cubicBezTo>
                    <a:pt x="370342" y="261668"/>
                    <a:pt x="370342" y="227956"/>
                    <a:pt x="364083" y="194245"/>
                  </a:cubicBezTo>
                  <a:cubicBezTo>
                    <a:pt x="357823" y="166021"/>
                    <a:pt x="345304" y="137798"/>
                    <a:pt x="322614" y="119766"/>
                  </a:cubicBezTo>
                  <a:cubicBezTo>
                    <a:pt x="298358" y="97814"/>
                    <a:pt x="264713" y="90758"/>
                    <a:pt x="232634" y="92326"/>
                  </a:cubicBezTo>
                  <a:close/>
                  <a:moveTo>
                    <a:pt x="287661" y="2124"/>
                  </a:moveTo>
                  <a:cubicBezTo>
                    <a:pt x="316017" y="5455"/>
                    <a:pt x="343786" y="12900"/>
                    <a:pt x="369600" y="25831"/>
                  </a:cubicBezTo>
                  <a:cubicBezTo>
                    <a:pt x="414187" y="47774"/>
                    <a:pt x="449387" y="88526"/>
                    <a:pt x="466596" y="135548"/>
                  </a:cubicBezTo>
                  <a:cubicBezTo>
                    <a:pt x="479894" y="171598"/>
                    <a:pt x="484587" y="209999"/>
                    <a:pt x="483805" y="248400"/>
                  </a:cubicBezTo>
                  <a:cubicBezTo>
                    <a:pt x="483805" y="304826"/>
                    <a:pt x="468943" y="363604"/>
                    <a:pt x="432960" y="409058"/>
                  </a:cubicBezTo>
                  <a:cubicBezTo>
                    <a:pt x="399324" y="452945"/>
                    <a:pt x="348480" y="481158"/>
                    <a:pt x="294506" y="489778"/>
                  </a:cubicBezTo>
                  <a:cubicBezTo>
                    <a:pt x="241314" y="498399"/>
                    <a:pt x="185776" y="496048"/>
                    <a:pt x="135714" y="476456"/>
                  </a:cubicBezTo>
                  <a:cubicBezTo>
                    <a:pt x="84869" y="456863"/>
                    <a:pt x="42629" y="415327"/>
                    <a:pt x="21509" y="365171"/>
                  </a:cubicBezTo>
                  <a:cubicBezTo>
                    <a:pt x="-1176" y="314231"/>
                    <a:pt x="-3523" y="256237"/>
                    <a:pt x="3517" y="201379"/>
                  </a:cubicBezTo>
                  <a:cubicBezTo>
                    <a:pt x="10557" y="146520"/>
                    <a:pt x="35589" y="93229"/>
                    <a:pt x="77829" y="56395"/>
                  </a:cubicBezTo>
                  <a:cubicBezTo>
                    <a:pt x="112247" y="25831"/>
                    <a:pt x="156834" y="8589"/>
                    <a:pt x="202203" y="3104"/>
                  </a:cubicBezTo>
                  <a:cubicBezTo>
                    <a:pt x="230363" y="-423"/>
                    <a:pt x="259306" y="-1207"/>
                    <a:pt x="287661" y="2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5"/>
            <p:cNvSpPr>
              <a:spLocks/>
            </p:cNvSpPr>
            <p:nvPr/>
          </p:nvSpPr>
          <p:spPr bwMode="auto">
            <a:xfrm>
              <a:off x="5110475" y="7901987"/>
              <a:ext cx="273858" cy="485130"/>
            </a:xfrm>
            <a:custGeom>
              <a:avLst/>
              <a:gdLst>
                <a:gd name="T0" fmla="*/ 216 w 350"/>
                <a:gd name="T1" fmla="*/ 26 h 619"/>
                <a:gd name="T2" fmla="*/ 350 w 350"/>
                <a:gd name="T3" fmla="*/ 15 h 619"/>
                <a:gd name="T4" fmla="*/ 350 w 350"/>
                <a:gd name="T5" fmla="*/ 159 h 619"/>
                <a:gd name="T6" fmla="*/ 253 w 350"/>
                <a:gd name="T7" fmla="*/ 136 h 619"/>
                <a:gd name="T8" fmla="*/ 163 w 350"/>
                <a:gd name="T9" fmla="*/ 208 h 619"/>
                <a:gd name="T10" fmla="*/ 142 w 350"/>
                <a:gd name="T11" fmla="*/ 331 h 619"/>
                <a:gd name="T12" fmla="*/ 142 w 350"/>
                <a:gd name="T13" fmla="*/ 619 h 619"/>
                <a:gd name="T14" fmla="*/ 0 w 350"/>
                <a:gd name="T15" fmla="*/ 619 h 619"/>
                <a:gd name="T16" fmla="*/ 0 w 350"/>
                <a:gd name="T17" fmla="*/ 17 h 619"/>
                <a:gd name="T18" fmla="*/ 142 w 350"/>
                <a:gd name="T19" fmla="*/ 17 h 619"/>
                <a:gd name="T20" fmla="*/ 142 w 350"/>
                <a:gd name="T21" fmla="*/ 121 h 619"/>
                <a:gd name="T22" fmla="*/ 216 w 350"/>
                <a:gd name="T23" fmla="*/ 2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0" h="619">
                  <a:moveTo>
                    <a:pt x="216" y="26"/>
                  </a:moveTo>
                  <a:cubicBezTo>
                    <a:pt x="256" y="2"/>
                    <a:pt x="307" y="0"/>
                    <a:pt x="350" y="15"/>
                  </a:cubicBezTo>
                  <a:cubicBezTo>
                    <a:pt x="350" y="63"/>
                    <a:pt x="350" y="111"/>
                    <a:pt x="350" y="159"/>
                  </a:cubicBezTo>
                  <a:cubicBezTo>
                    <a:pt x="322" y="141"/>
                    <a:pt x="286" y="133"/>
                    <a:pt x="253" y="136"/>
                  </a:cubicBezTo>
                  <a:cubicBezTo>
                    <a:pt x="212" y="141"/>
                    <a:pt x="179" y="172"/>
                    <a:pt x="163" y="208"/>
                  </a:cubicBezTo>
                  <a:cubicBezTo>
                    <a:pt x="144" y="246"/>
                    <a:pt x="141" y="289"/>
                    <a:pt x="142" y="331"/>
                  </a:cubicBezTo>
                  <a:cubicBezTo>
                    <a:pt x="142" y="427"/>
                    <a:pt x="142" y="523"/>
                    <a:pt x="142" y="619"/>
                  </a:cubicBezTo>
                  <a:cubicBezTo>
                    <a:pt x="95" y="619"/>
                    <a:pt x="47" y="619"/>
                    <a:pt x="0" y="619"/>
                  </a:cubicBezTo>
                  <a:cubicBezTo>
                    <a:pt x="0" y="418"/>
                    <a:pt x="0" y="218"/>
                    <a:pt x="0" y="17"/>
                  </a:cubicBezTo>
                  <a:cubicBezTo>
                    <a:pt x="47" y="17"/>
                    <a:pt x="95" y="17"/>
                    <a:pt x="142" y="17"/>
                  </a:cubicBezTo>
                  <a:cubicBezTo>
                    <a:pt x="142" y="52"/>
                    <a:pt x="142" y="86"/>
                    <a:pt x="142" y="121"/>
                  </a:cubicBezTo>
                  <a:cubicBezTo>
                    <a:pt x="157" y="83"/>
                    <a:pt x="180" y="47"/>
                    <a:pt x="21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6"/>
            <p:cNvSpPr>
              <a:spLocks/>
            </p:cNvSpPr>
            <p:nvPr/>
          </p:nvSpPr>
          <p:spPr bwMode="auto">
            <a:xfrm>
              <a:off x="4471031" y="7914571"/>
              <a:ext cx="111928" cy="472546"/>
            </a:xfrm>
            <a:custGeom>
              <a:avLst/>
              <a:gdLst>
                <a:gd name="T0" fmla="*/ 0 w 143"/>
                <a:gd name="T1" fmla="*/ 1 h 603"/>
                <a:gd name="T2" fmla="*/ 143 w 143"/>
                <a:gd name="T3" fmla="*/ 1 h 603"/>
                <a:gd name="T4" fmla="*/ 143 w 143"/>
                <a:gd name="T5" fmla="*/ 603 h 603"/>
                <a:gd name="T6" fmla="*/ 0 w 143"/>
                <a:gd name="T7" fmla="*/ 603 h 603"/>
                <a:gd name="T8" fmla="*/ 0 w 143"/>
                <a:gd name="T9" fmla="*/ 1 h 603"/>
              </a:gdLst>
              <a:ahLst/>
              <a:cxnLst>
                <a:cxn ang="0">
                  <a:pos x="T0" y="T1"/>
                </a:cxn>
                <a:cxn ang="0">
                  <a:pos x="T2" y="T3"/>
                </a:cxn>
                <a:cxn ang="0">
                  <a:pos x="T4" y="T5"/>
                </a:cxn>
                <a:cxn ang="0">
                  <a:pos x="T6" y="T7"/>
                </a:cxn>
                <a:cxn ang="0">
                  <a:pos x="T8" y="T9"/>
                </a:cxn>
              </a:cxnLst>
              <a:rect l="0" t="0" r="r" b="b"/>
              <a:pathLst>
                <a:path w="143" h="603">
                  <a:moveTo>
                    <a:pt x="0" y="1"/>
                  </a:moveTo>
                  <a:cubicBezTo>
                    <a:pt x="48" y="1"/>
                    <a:pt x="95" y="0"/>
                    <a:pt x="143" y="1"/>
                  </a:cubicBezTo>
                  <a:cubicBezTo>
                    <a:pt x="143" y="202"/>
                    <a:pt x="143" y="402"/>
                    <a:pt x="143" y="603"/>
                  </a:cubicBezTo>
                  <a:cubicBezTo>
                    <a:pt x="95" y="603"/>
                    <a:pt x="48" y="603"/>
                    <a:pt x="0" y="603"/>
                  </a:cubicBezTo>
                  <a:cubicBezTo>
                    <a:pt x="0" y="402"/>
                    <a:pt x="0" y="20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0"/>
            <p:cNvSpPr>
              <a:spLocks/>
            </p:cNvSpPr>
            <p:nvPr/>
          </p:nvSpPr>
          <p:spPr bwMode="auto">
            <a:xfrm>
              <a:off x="2231154" y="8084780"/>
              <a:ext cx="521225" cy="521887"/>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222" y="0"/>
                    <a:pt x="444" y="0"/>
                    <a:pt x="666" y="0"/>
                  </a:cubicBezTo>
                  <a:cubicBezTo>
                    <a:pt x="666" y="222"/>
                    <a:pt x="666" y="444"/>
                    <a:pt x="666" y="666"/>
                  </a:cubicBezTo>
                  <a:cubicBezTo>
                    <a:pt x="0" y="666"/>
                    <a:pt x="0" y="666"/>
                    <a:pt x="0" y="666"/>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1"/>
            <p:cNvSpPr>
              <a:spLocks/>
            </p:cNvSpPr>
            <p:nvPr/>
          </p:nvSpPr>
          <p:spPr bwMode="auto">
            <a:xfrm>
              <a:off x="2805362" y="8084780"/>
              <a:ext cx="521225" cy="521887"/>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222" y="0"/>
                    <a:pt x="444" y="0"/>
                    <a:pt x="666" y="0"/>
                  </a:cubicBezTo>
                  <a:cubicBezTo>
                    <a:pt x="666" y="222"/>
                    <a:pt x="666" y="444"/>
                    <a:pt x="666" y="666"/>
                  </a:cubicBezTo>
                  <a:cubicBezTo>
                    <a:pt x="0" y="666"/>
                    <a:pt x="0" y="666"/>
                    <a:pt x="0" y="666"/>
                  </a:cubicBezTo>
                  <a:cubicBezTo>
                    <a:pt x="0" y="444"/>
                    <a:pt x="0" y="2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7045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withEffect">
                                  <p:stCondLst>
                                    <p:cond delay="0"/>
                                  </p:stCondLst>
                                  <p:childTnLst>
                                    <p:animMotion origin="layout" path="M 4.79167E-6 7.40741E-7 L -0.075 0.00231 " pathEditMode="relative" rAng="0" ptsTypes="AA">
                                      <p:cBhvr>
                                        <p:cTn id="6" dur="5000" fill="hold"/>
                                        <p:tgtEl>
                                          <p:spTgt spid="5"/>
                                        </p:tgtEl>
                                        <p:attrNameLst>
                                          <p:attrName>ppt_x</p:attrName>
                                          <p:attrName>ppt_y</p:attrName>
                                        </p:attrNameLst>
                                      </p:cBhvr>
                                      <p:rCtr x="-3750" y="116"/>
                                    </p:animMotion>
                                  </p:childTnLst>
                                </p:cTn>
                              </p:par>
                              <p:par>
                                <p:cTn id="7" presetID="10" presetClass="exit" presetSubtype="0" fill="hold" nodeType="withEffect">
                                  <p:stCondLst>
                                    <p:cond delay="3300"/>
                                  </p:stCondLst>
                                  <p:childTnLst>
                                    <p:animEffect transition="out" filter="fade">
                                      <p:cBhvr>
                                        <p:cTn id="8" dur="1700"/>
                                        <p:tgtEl>
                                          <p:spTgt spid="5"/>
                                        </p:tgtEl>
                                      </p:cBhvr>
                                    </p:animEffect>
                                    <p:set>
                                      <p:cBhvr>
                                        <p:cTn id="9" dur="1" fill="hold">
                                          <p:stCondLst>
                                            <p:cond delay="1699"/>
                                          </p:stCondLst>
                                        </p:cTn>
                                        <p:tgtEl>
                                          <p:spTgt spid="5"/>
                                        </p:tgtEl>
                                        <p:attrNameLst>
                                          <p:attrName>style.visibility</p:attrName>
                                        </p:attrNameLst>
                                      </p:cBhvr>
                                      <p:to>
                                        <p:strVal val="hidden"/>
                                      </p:to>
                                    </p:set>
                                  </p:childTnLst>
                                </p:cTn>
                              </p:par>
                              <p:par>
                                <p:cTn id="10" presetID="42" presetClass="path" presetSubtype="0" decel="100000" fill="hold" nodeType="withEffect">
                                  <p:stCondLst>
                                    <p:cond delay="0"/>
                                  </p:stCondLst>
                                  <p:childTnLst>
                                    <p:animMotion origin="layout" path="M -1.45833E-6 -7.40741E-7 L -0.12917 0.00093 " pathEditMode="relative" rAng="0" ptsTypes="AA">
                                      <p:cBhvr>
                                        <p:cTn id="11" dur="5000" fill="hold"/>
                                        <p:tgtEl>
                                          <p:spTgt spid="4"/>
                                        </p:tgtEl>
                                        <p:attrNameLst>
                                          <p:attrName>ppt_x</p:attrName>
                                          <p:attrName>ppt_y</p:attrName>
                                        </p:attrNameLst>
                                      </p:cBhvr>
                                      <p:rCtr x="-6458" y="46"/>
                                    </p:animMotion>
                                  </p:childTnLst>
                                </p:cTn>
                              </p:par>
                              <p:par>
                                <p:cTn id="12" presetID="42" presetClass="path" presetSubtype="0" decel="100000" fill="hold" nodeType="withEffect">
                                  <p:stCondLst>
                                    <p:cond delay="0"/>
                                  </p:stCondLst>
                                  <p:childTnLst>
                                    <p:animMotion origin="layout" path="M -1.25E-6 1.48148E-6 L -0.03333 0.00162 " pathEditMode="relative" rAng="0" ptsTypes="AA">
                                      <p:cBhvr>
                                        <p:cTn id="13" dur="5000" fill="hold"/>
                                        <p:tgtEl>
                                          <p:spTgt spid="6"/>
                                        </p:tgtEl>
                                        <p:attrNameLst>
                                          <p:attrName>ppt_x</p:attrName>
                                          <p:attrName>ppt_y</p:attrName>
                                        </p:attrNameLst>
                                      </p:cBhvr>
                                      <p:rCtr x="-1667" y="69"/>
                                    </p:animMotion>
                                  </p:childTnLst>
                                </p:cTn>
                              </p:par>
                              <p:par>
                                <p:cTn id="14" presetID="2" presetClass="entr" presetSubtype="8" decel="100000" fill="hold" nodeType="withEffect">
                                  <p:stCondLst>
                                    <p:cond delay="11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0-#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11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1+#ppt_w/2"/>
                                          </p:val>
                                        </p:tav>
                                        <p:tav tm="100000">
                                          <p:val>
                                            <p:strVal val="#ppt_x"/>
                                          </p:val>
                                        </p:tav>
                                      </p:tavLst>
                                    </p:anim>
                                    <p:anim calcmode="lin" valueType="num">
                                      <p:cBhvr additive="base">
                                        <p:cTn id="21" dur="1000" fill="hold"/>
                                        <p:tgtEl>
                                          <p:spTgt spid="2"/>
                                        </p:tgtEl>
                                        <p:attrNameLst>
                                          <p:attrName>ppt_y</p:attrName>
                                        </p:attrNameLst>
                                      </p:cBhvr>
                                      <p:tavLst>
                                        <p:tav tm="0">
                                          <p:val>
                                            <p:strVal val="#ppt_y"/>
                                          </p:val>
                                        </p:tav>
                                        <p:tav tm="100000">
                                          <p:val>
                                            <p:strVal val="#ppt_y"/>
                                          </p:val>
                                        </p:tav>
                                      </p:tavLst>
                                    </p:anim>
                                  </p:childTnLst>
                                </p:cTn>
                              </p:par>
                              <p:par>
                                <p:cTn id="22" presetID="42" presetClass="path" presetSubtype="0" decel="100000" fill="hold" nodeType="withEffect">
                                  <p:stCondLst>
                                    <p:cond delay="1100"/>
                                  </p:stCondLst>
                                  <p:childTnLst>
                                    <p:animMotion origin="layout" path="M -4.79167E-6 3.7037E-6 L 0.22344 -0.86343 " pathEditMode="relative" rAng="0" ptsTypes="AA">
                                      <p:cBhvr>
                                        <p:cTn id="23" dur="1000" fill="hold"/>
                                        <p:tgtEl>
                                          <p:spTgt spid="10"/>
                                        </p:tgtEl>
                                        <p:attrNameLst>
                                          <p:attrName>ppt_x</p:attrName>
                                          <p:attrName>ppt_y</p:attrName>
                                        </p:attrNameLst>
                                      </p:cBhvr>
                                      <p:rCtr x="11172" y="-43171"/>
                                    </p:animMotion>
                                  </p:childTnLst>
                                </p:cTn>
                              </p:par>
                              <p:par>
                                <p:cTn id="24" presetID="42" presetClass="path" presetSubtype="0" decel="100000" fill="hold" nodeType="withEffect">
                                  <p:stCondLst>
                                    <p:cond delay="1100"/>
                                  </p:stCondLst>
                                  <p:childTnLst>
                                    <p:animMotion origin="layout" path="M 1.45833E-6 2.96296E-6 L -0.22409 0.85463 " pathEditMode="relative" rAng="0" ptsTypes="AA">
                                      <p:cBhvr>
                                        <p:cTn id="25" dur="1000" fill="hold"/>
                                        <p:tgtEl>
                                          <p:spTgt spid="9"/>
                                        </p:tgtEl>
                                        <p:attrNameLst>
                                          <p:attrName>ppt_x</p:attrName>
                                          <p:attrName>ppt_y</p:attrName>
                                        </p:attrNameLst>
                                      </p:cBhvr>
                                      <p:rCtr x="-11211" y="42731"/>
                                    </p:animMotion>
                                  </p:childTnLst>
                                </p:cTn>
                              </p:par>
                              <p:par>
                                <p:cTn id="26" presetID="2" presetClass="entr" presetSubtype="8" decel="100000" fill="hold" nodeType="withEffect">
                                  <p:stCondLst>
                                    <p:cond delay="13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0-#ppt_w/2"/>
                                          </p:val>
                                        </p:tav>
                                        <p:tav tm="100000">
                                          <p:val>
                                            <p:strVal val="#ppt_x"/>
                                          </p:val>
                                        </p:tav>
                                      </p:tavLst>
                                    </p:anim>
                                    <p:anim calcmode="lin" valueType="num">
                                      <p:cBhvr additive="base">
                                        <p:cTn id="29" dur="1000" fill="hold"/>
                                        <p:tgtEl>
                                          <p:spTgt spid="15"/>
                                        </p:tgtEl>
                                        <p:attrNameLst>
                                          <p:attrName>ppt_y</p:attrName>
                                        </p:attrNameLst>
                                      </p:cBhvr>
                                      <p:tavLst>
                                        <p:tav tm="0">
                                          <p:val>
                                            <p:strVal val="#ppt_y"/>
                                          </p:val>
                                        </p:tav>
                                        <p:tav tm="100000">
                                          <p:val>
                                            <p:strVal val="#ppt_y"/>
                                          </p:val>
                                        </p:tav>
                                      </p:tavLst>
                                    </p:anim>
                                  </p:childTnLst>
                                </p:cTn>
                              </p:par>
                              <p:par>
                                <p:cTn id="30" presetID="42" presetClass="entr" presetSubtype="0" fill="hold" grpId="0" nodeType="withEffect">
                                  <p:stCondLst>
                                    <p:cond delay="15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1" name="Forme libre 100"/>
          <p:cNvSpPr/>
          <p:nvPr/>
        </p:nvSpPr>
        <p:spPr>
          <a:xfrm>
            <a:off x="-361950" y="-165099"/>
            <a:ext cx="12915900" cy="7200900"/>
          </a:xfrm>
          <a:custGeom>
            <a:avLst/>
            <a:gdLst>
              <a:gd name="connsiteX0" fmla="*/ 3035300 w 9563100"/>
              <a:gd name="connsiteY0" fmla="*/ 0 h 6858000"/>
              <a:gd name="connsiteX1" fmla="*/ 9537700 w 9563100"/>
              <a:gd name="connsiteY1" fmla="*/ 0 h 6858000"/>
              <a:gd name="connsiteX2" fmla="*/ 9563100 w 9563100"/>
              <a:gd name="connsiteY2" fmla="*/ 6858000 h 6858000"/>
              <a:gd name="connsiteX3" fmla="*/ 0 w 9563100"/>
              <a:gd name="connsiteY3" fmla="*/ 6858000 h 6858000"/>
              <a:gd name="connsiteX4" fmla="*/ 3035300 w 9563100"/>
              <a:gd name="connsiteY4" fmla="*/ 0 h 6858000"/>
              <a:gd name="connsiteX0" fmla="*/ 3187700 w 9715500"/>
              <a:gd name="connsiteY0" fmla="*/ 0 h 6858000"/>
              <a:gd name="connsiteX1" fmla="*/ 9690100 w 9715500"/>
              <a:gd name="connsiteY1" fmla="*/ 0 h 6858000"/>
              <a:gd name="connsiteX2" fmla="*/ 9715500 w 9715500"/>
              <a:gd name="connsiteY2" fmla="*/ 6858000 h 6858000"/>
              <a:gd name="connsiteX3" fmla="*/ 0 w 9715500"/>
              <a:gd name="connsiteY3" fmla="*/ 6845300 h 6858000"/>
              <a:gd name="connsiteX4" fmla="*/ 3187700 w 97155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00" h="6858000">
                <a:moveTo>
                  <a:pt x="3187700" y="0"/>
                </a:moveTo>
                <a:lnTo>
                  <a:pt x="9690100" y="0"/>
                </a:lnTo>
                <a:cubicBezTo>
                  <a:pt x="9698567" y="2286000"/>
                  <a:pt x="9707033" y="4572000"/>
                  <a:pt x="9715500" y="6858000"/>
                </a:cubicBezTo>
                <a:lnTo>
                  <a:pt x="0" y="6845300"/>
                </a:lnTo>
                <a:lnTo>
                  <a:pt x="3187700" y="0"/>
                </a:lnTo>
                <a:close/>
              </a:path>
            </a:pathLst>
          </a:custGeom>
          <a:solidFill>
            <a:srgbClr val="0078D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p:cNvSpPr/>
          <p:nvPr/>
        </p:nvSpPr>
        <p:spPr>
          <a:xfrm>
            <a:off x="4952053" y="2176488"/>
            <a:ext cx="1024639" cy="369332"/>
          </a:xfrm>
          <a:prstGeom prst="rect">
            <a:avLst/>
          </a:prstGeom>
        </p:spPr>
        <p:txBody>
          <a:bodyPr wrap="none">
            <a:spAutoFit/>
          </a:bodyPr>
          <a:lstStyle/>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Rappels</a:t>
            </a:r>
          </a:p>
        </p:txBody>
      </p:sp>
      <p:sp>
        <p:nvSpPr>
          <p:cNvPr id="34" name="Rectangle 33"/>
          <p:cNvSpPr/>
          <p:nvPr/>
        </p:nvSpPr>
        <p:spPr>
          <a:xfrm>
            <a:off x="4989506" y="2897490"/>
            <a:ext cx="1500411" cy="369332"/>
          </a:xfrm>
          <a:prstGeom prst="rect">
            <a:avLst/>
          </a:prstGeom>
        </p:spPr>
        <p:txBody>
          <a:bodyPr wrap="none">
            <a:spAutoFit/>
          </a:bodyPr>
          <a:lstStyle/>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Propositions</a:t>
            </a:r>
          </a:p>
        </p:txBody>
      </p:sp>
      <p:sp>
        <p:nvSpPr>
          <p:cNvPr id="36" name="Rectangle 35"/>
          <p:cNvSpPr/>
          <p:nvPr/>
        </p:nvSpPr>
        <p:spPr>
          <a:xfrm>
            <a:off x="4989506" y="3472750"/>
            <a:ext cx="6096000" cy="1384995"/>
          </a:xfrm>
          <a:prstGeom prst="rect">
            <a:avLst/>
          </a:prstGeom>
        </p:spPr>
        <p:txBody>
          <a:bodyPr>
            <a:spAutoFit/>
          </a:bodyPr>
          <a:lstStyle/>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Test de négligence</a:t>
            </a:r>
            <a:r>
              <a:rPr kumimoji="0" lang="fr-FR" sz="20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a:t>
            </a:r>
          </a:p>
          <a:p>
            <a:pPr marL="0" marR="0" lvl="0" indent="0" algn="l" defTabSz="914400" rtl="0" eaLnBrk="1" fontAlgn="auto" latinLnBrk="0" hangingPunct="1">
              <a:lnSpc>
                <a:spcPct val="90000"/>
              </a:lnSpc>
              <a:spcBef>
                <a:spcPct val="20000"/>
              </a:spcBef>
              <a:spcAft>
                <a:spcPts val="0"/>
              </a:spcAft>
              <a:buClrTx/>
              <a:buSzPct val="90000"/>
              <a:buFontTx/>
              <a:buNone/>
              <a:tabLst/>
              <a:defRPr/>
            </a:pPr>
            <a:r>
              <a:rPr lang="fr-FR" sz="2000" baseline="0" dirty="0">
                <a:solidFill>
                  <a:prstClr val="white"/>
                </a:solidFill>
                <a:latin typeface="Segoe UI Light" panose="020B0502040204020203" pitchFamily="34" charset="0"/>
                <a:cs typeface="Segoe UI Light" panose="020B0502040204020203" pitchFamily="34" charset="0"/>
              </a:rPr>
              <a:t>Isoler</a:t>
            </a:r>
            <a:r>
              <a:rPr lang="fr-FR" sz="2000" dirty="0">
                <a:solidFill>
                  <a:prstClr val="white"/>
                </a:solidFill>
                <a:latin typeface="Segoe UI Light" panose="020B0502040204020203" pitchFamily="34" charset="0"/>
                <a:cs typeface="Segoe UI Light" panose="020B0502040204020203" pitchFamily="34" charset="0"/>
              </a:rPr>
              <a:t> ou limiter responsabilité</a:t>
            </a:r>
          </a:p>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La répartition</a:t>
            </a:r>
            <a:r>
              <a:rPr kumimoji="0" lang="fr-FR" sz="20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des dommages</a:t>
            </a:r>
          </a:p>
          <a:p>
            <a:pPr marL="0" marR="0" lvl="0" indent="0" algn="l" defTabSz="914400" rtl="0" eaLnBrk="1" fontAlgn="auto" latinLnBrk="0" hangingPunct="1">
              <a:lnSpc>
                <a:spcPct val="90000"/>
              </a:lnSpc>
              <a:spcBef>
                <a:spcPct val="20000"/>
              </a:spcBef>
              <a:spcAft>
                <a:spcPts val="0"/>
              </a:spcAft>
              <a:buClrTx/>
              <a:buSzPct val="90000"/>
              <a:buFontTx/>
              <a:buNone/>
              <a:tabLst/>
              <a:defRPr/>
            </a:pPr>
            <a:endPar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47" name="Freeform 12"/>
          <p:cNvSpPr>
            <a:spLocks noEditPoints="1"/>
          </p:cNvSpPr>
          <p:nvPr/>
        </p:nvSpPr>
        <p:spPr bwMode="auto">
          <a:xfrm>
            <a:off x="11113" y="2346326"/>
            <a:ext cx="5459413" cy="4689475"/>
          </a:xfrm>
          <a:custGeom>
            <a:avLst/>
            <a:gdLst>
              <a:gd name="T0" fmla="*/ 3224 w 3439"/>
              <a:gd name="T1" fmla="*/ 316 h 2954"/>
              <a:gd name="T2" fmla="*/ 3224 w 3439"/>
              <a:gd name="T3" fmla="*/ 2004 h 2954"/>
              <a:gd name="T4" fmla="*/ 1719 w 3439"/>
              <a:gd name="T5" fmla="*/ 2743 h 2954"/>
              <a:gd name="T6" fmla="*/ 107 w 3439"/>
              <a:gd name="T7" fmla="*/ 2004 h 2954"/>
              <a:gd name="T8" fmla="*/ 107 w 3439"/>
              <a:gd name="T9" fmla="*/ 316 h 2954"/>
              <a:gd name="T10" fmla="*/ 1612 w 3439"/>
              <a:gd name="T11" fmla="*/ 1055 h 2954"/>
              <a:gd name="T12" fmla="*/ 1719 w 3439"/>
              <a:gd name="T13" fmla="*/ 1055 h 2954"/>
              <a:gd name="T14" fmla="*/ 1719 w 3439"/>
              <a:gd name="T15" fmla="*/ 1055 h 2954"/>
              <a:gd name="T16" fmla="*/ 3224 w 3439"/>
              <a:gd name="T17" fmla="*/ 316 h 2954"/>
              <a:gd name="T18" fmla="*/ 3439 w 3439"/>
              <a:gd name="T19" fmla="*/ 0 h 2954"/>
              <a:gd name="T20" fmla="*/ 1719 w 3439"/>
              <a:gd name="T21" fmla="*/ 949 h 2954"/>
              <a:gd name="T22" fmla="*/ 0 w 3439"/>
              <a:gd name="T23" fmla="*/ 0 h 2954"/>
              <a:gd name="T24" fmla="*/ 0 w 3439"/>
              <a:gd name="T25" fmla="*/ 2110 h 2954"/>
              <a:gd name="T26" fmla="*/ 1719 w 3439"/>
              <a:gd name="T27" fmla="*/ 2954 h 2954"/>
              <a:gd name="T28" fmla="*/ 3439 w 3439"/>
              <a:gd name="T29" fmla="*/ 2110 h 2954"/>
              <a:gd name="T30" fmla="*/ 3439 w 3439"/>
              <a:gd name="T31" fmla="*/ 0 h 2954"/>
              <a:gd name="T32" fmla="*/ 3439 w 3439"/>
              <a:gd name="T33" fmla="*/ 0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39" h="2954">
                <a:moveTo>
                  <a:pt x="3224" y="316"/>
                </a:moveTo>
                <a:lnTo>
                  <a:pt x="3224" y="2004"/>
                </a:lnTo>
                <a:lnTo>
                  <a:pt x="1719" y="2743"/>
                </a:lnTo>
                <a:lnTo>
                  <a:pt x="107" y="2004"/>
                </a:lnTo>
                <a:lnTo>
                  <a:pt x="107" y="316"/>
                </a:lnTo>
                <a:lnTo>
                  <a:pt x="1612" y="1055"/>
                </a:lnTo>
                <a:lnTo>
                  <a:pt x="1719" y="1055"/>
                </a:lnTo>
                <a:lnTo>
                  <a:pt x="1719" y="1055"/>
                </a:lnTo>
                <a:lnTo>
                  <a:pt x="3224" y="316"/>
                </a:lnTo>
                <a:moveTo>
                  <a:pt x="3439" y="0"/>
                </a:moveTo>
                <a:lnTo>
                  <a:pt x="1719" y="949"/>
                </a:lnTo>
                <a:lnTo>
                  <a:pt x="0" y="0"/>
                </a:lnTo>
                <a:lnTo>
                  <a:pt x="0" y="2110"/>
                </a:lnTo>
                <a:lnTo>
                  <a:pt x="1719" y="2954"/>
                </a:lnTo>
                <a:lnTo>
                  <a:pt x="3439" y="2110"/>
                </a:lnTo>
                <a:lnTo>
                  <a:pt x="3439" y="0"/>
                </a:lnTo>
                <a:lnTo>
                  <a:pt x="3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4" name="Group 19"/>
          <p:cNvGrpSpPr>
            <a:grpSpLocks noChangeAspect="1"/>
          </p:cNvGrpSpPr>
          <p:nvPr/>
        </p:nvGrpSpPr>
        <p:grpSpPr bwMode="auto">
          <a:xfrm>
            <a:off x="4324321" y="2836939"/>
            <a:ext cx="402959" cy="313492"/>
            <a:chOff x="12" y="8"/>
            <a:chExt cx="554" cy="431"/>
          </a:xfrm>
        </p:grpSpPr>
        <p:sp>
          <p:nvSpPr>
            <p:cNvPr id="56" name="Freeform 20"/>
            <p:cNvSpPr>
              <a:spLocks/>
            </p:cNvSpPr>
            <p:nvPr/>
          </p:nvSpPr>
          <p:spPr bwMode="auto">
            <a:xfrm>
              <a:off x="12" y="128"/>
              <a:ext cx="554" cy="311"/>
            </a:xfrm>
            <a:custGeom>
              <a:avLst/>
              <a:gdLst>
                <a:gd name="T0" fmla="*/ 95 w 232"/>
                <a:gd name="T1" fmla="*/ 1 h 129"/>
                <a:gd name="T2" fmla="*/ 84 w 232"/>
                <a:gd name="T3" fmla="*/ 0 h 129"/>
                <a:gd name="T4" fmla="*/ 32 w 232"/>
                <a:gd name="T5" fmla="*/ 43 h 129"/>
                <a:gd name="T6" fmla="*/ 0 w 232"/>
                <a:gd name="T7" fmla="*/ 86 h 129"/>
                <a:gd name="T8" fmla="*/ 39 w 232"/>
                <a:gd name="T9" fmla="*/ 129 h 129"/>
                <a:gd name="T10" fmla="*/ 46 w 232"/>
                <a:gd name="T11" fmla="*/ 128 h 129"/>
                <a:gd name="T12" fmla="*/ 49 w 232"/>
                <a:gd name="T13" fmla="*/ 128 h 129"/>
                <a:gd name="T14" fmla="*/ 199 w 232"/>
                <a:gd name="T15" fmla="*/ 128 h 129"/>
                <a:gd name="T16" fmla="*/ 204 w 232"/>
                <a:gd name="T17" fmla="*/ 127 h 129"/>
                <a:gd name="T18" fmla="*/ 232 w 232"/>
                <a:gd name="T19" fmla="*/ 95 h 129"/>
                <a:gd name="T20" fmla="*/ 202 w 232"/>
                <a:gd name="T21" fmla="*/ 61 h 129"/>
                <a:gd name="T22" fmla="*/ 193 w 232"/>
                <a:gd name="T23" fmla="*/ 63 h 129"/>
                <a:gd name="T24" fmla="*/ 149 w 232"/>
                <a:gd name="T25" fmla="*/ 22 h 129"/>
                <a:gd name="T26" fmla="*/ 129 w 232"/>
                <a:gd name="T27"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129">
                  <a:moveTo>
                    <a:pt x="95" y="1"/>
                  </a:moveTo>
                  <a:cubicBezTo>
                    <a:pt x="91" y="0"/>
                    <a:pt x="88" y="0"/>
                    <a:pt x="84" y="0"/>
                  </a:cubicBezTo>
                  <a:cubicBezTo>
                    <a:pt x="59" y="0"/>
                    <a:pt x="38" y="18"/>
                    <a:pt x="32" y="43"/>
                  </a:cubicBezTo>
                  <a:cubicBezTo>
                    <a:pt x="14" y="47"/>
                    <a:pt x="0" y="64"/>
                    <a:pt x="0" y="86"/>
                  </a:cubicBezTo>
                  <a:cubicBezTo>
                    <a:pt x="0" y="109"/>
                    <a:pt x="18" y="129"/>
                    <a:pt x="39" y="129"/>
                  </a:cubicBezTo>
                  <a:cubicBezTo>
                    <a:pt x="42" y="129"/>
                    <a:pt x="44" y="129"/>
                    <a:pt x="46" y="128"/>
                  </a:cubicBezTo>
                  <a:cubicBezTo>
                    <a:pt x="47" y="128"/>
                    <a:pt x="48" y="128"/>
                    <a:pt x="49" y="128"/>
                  </a:cubicBezTo>
                  <a:cubicBezTo>
                    <a:pt x="199" y="128"/>
                    <a:pt x="199" y="128"/>
                    <a:pt x="199" y="128"/>
                  </a:cubicBezTo>
                  <a:cubicBezTo>
                    <a:pt x="200" y="128"/>
                    <a:pt x="202" y="128"/>
                    <a:pt x="204" y="127"/>
                  </a:cubicBezTo>
                  <a:cubicBezTo>
                    <a:pt x="220" y="126"/>
                    <a:pt x="232" y="112"/>
                    <a:pt x="232" y="95"/>
                  </a:cubicBezTo>
                  <a:cubicBezTo>
                    <a:pt x="232" y="76"/>
                    <a:pt x="219" y="61"/>
                    <a:pt x="202" y="61"/>
                  </a:cubicBezTo>
                  <a:cubicBezTo>
                    <a:pt x="199" y="61"/>
                    <a:pt x="196" y="62"/>
                    <a:pt x="193" y="63"/>
                  </a:cubicBezTo>
                  <a:cubicBezTo>
                    <a:pt x="189" y="40"/>
                    <a:pt x="171" y="22"/>
                    <a:pt x="149" y="22"/>
                  </a:cubicBezTo>
                  <a:cubicBezTo>
                    <a:pt x="142" y="22"/>
                    <a:pt x="135" y="24"/>
                    <a:pt x="129" y="28"/>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21"/>
            <p:cNvSpPr>
              <a:spLocks/>
            </p:cNvSpPr>
            <p:nvPr/>
          </p:nvSpPr>
          <p:spPr bwMode="auto">
            <a:xfrm>
              <a:off x="189" y="8"/>
              <a:ext cx="186" cy="84"/>
            </a:xfrm>
            <a:custGeom>
              <a:avLst/>
              <a:gdLst>
                <a:gd name="T0" fmla="*/ 0 w 78"/>
                <a:gd name="T1" fmla="*/ 35 h 35"/>
                <a:gd name="T2" fmla="*/ 39 w 78"/>
                <a:gd name="T3" fmla="*/ 0 h 35"/>
                <a:gd name="T4" fmla="*/ 78 w 78"/>
                <a:gd name="T5" fmla="*/ 35 h 35"/>
              </a:gdLst>
              <a:ahLst/>
              <a:cxnLst>
                <a:cxn ang="0">
                  <a:pos x="T0" y="T1"/>
                </a:cxn>
                <a:cxn ang="0">
                  <a:pos x="T2" y="T3"/>
                </a:cxn>
                <a:cxn ang="0">
                  <a:pos x="T4" y="T5"/>
                </a:cxn>
              </a:cxnLst>
              <a:rect l="0" t="0" r="r" b="b"/>
              <a:pathLst>
                <a:path w="78" h="35">
                  <a:moveTo>
                    <a:pt x="0" y="35"/>
                  </a:moveTo>
                  <a:cubicBezTo>
                    <a:pt x="11" y="24"/>
                    <a:pt x="39" y="0"/>
                    <a:pt x="39" y="0"/>
                  </a:cubicBezTo>
                  <a:cubicBezTo>
                    <a:pt x="39" y="0"/>
                    <a:pt x="68" y="24"/>
                    <a:pt x="78" y="35"/>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Line 22"/>
            <p:cNvSpPr>
              <a:spLocks noChangeShapeType="1"/>
            </p:cNvSpPr>
            <p:nvPr/>
          </p:nvSpPr>
          <p:spPr bwMode="auto">
            <a:xfrm>
              <a:off x="282" y="8"/>
              <a:ext cx="0" cy="346"/>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4" name="Group 29"/>
          <p:cNvGrpSpPr>
            <a:grpSpLocks noChangeAspect="1"/>
          </p:cNvGrpSpPr>
          <p:nvPr/>
        </p:nvGrpSpPr>
        <p:grpSpPr bwMode="auto">
          <a:xfrm>
            <a:off x="4367643" y="2075095"/>
            <a:ext cx="306127" cy="389680"/>
            <a:chOff x="2630" y="863"/>
            <a:chExt cx="436" cy="555"/>
          </a:xfrm>
        </p:grpSpPr>
        <p:sp>
          <p:nvSpPr>
            <p:cNvPr id="66" name="Freeform 30"/>
            <p:cNvSpPr>
              <a:spLocks noEditPoints="1"/>
            </p:cNvSpPr>
            <p:nvPr/>
          </p:nvSpPr>
          <p:spPr bwMode="auto">
            <a:xfrm>
              <a:off x="2630" y="863"/>
              <a:ext cx="436" cy="555"/>
            </a:xfrm>
            <a:custGeom>
              <a:avLst/>
              <a:gdLst>
                <a:gd name="T0" fmla="*/ 182 w 182"/>
                <a:gd name="T1" fmla="*/ 98 h 232"/>
                <a:gd name="T2" fmla="*/ 91 w 182"/>
                <a:gd name="T3" fmla="*/ 0 h 232"/>
                <a:gd name="T4" fmla="*/ 0 w 182"/>
                <a:gd name="T5" fmla="*/ 97 h 232"/>
                <a:gd name="T6" fmla="*/ 0 w 182"/>
                <a:gd name="T7" fmla="*/ 98 h 232"/>
                <a:gd name="T8" fmla="*/ 0 w 182"/>
                <a:gd name="T9" fmla="*/ 213 h 232"/>
                <a:gd name="T10" fmla="*/ 20 w 182"/>
                <a:gd name="T11" fmla="*/ 232 h 232"/>
                <a:gd name="T12" fmla="*/ 162 w 182"/>
                <a:gd name="T13" fmla="*/ 232 h 232"/>
                <a:gd name="T14" fmla="*/ 182 w 182"/>
                <a:gd name="T15" fmla="*/ 213 h 232"/>
                <a:gd name="T16" fmla="*/ 182 w 182"/>
                <a:gd name="T17" fmla="*/ 98 h 232"/>
                <a:gd name="T18" fmla="*/ 182 w 182"/>
                <a:gd name="T19" fmla="*/ 98 h 232"/>
                <a:gd name="T20" fmla="*/ 24 w 182"/>
                <a:gd name="T21" fmla="*/ 92 h 232"/>
                <a:gd name="T22" fmla="*/ 91 w 182"/>
                <a:gd name="T23" fmla="*/ 24 h 232"/>
                <a:gd name="T24" fmla="*/ 158 w 182"/>
                <a:gd name="T25" fmla="*/ 92 h 232"/>
                <a:gd name="T26" fmla="*/ 24 w 182"/>
                <a:gd name="T27" fmla="*/ 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32">
                  <a:moveTo>
                    <a:pt x="182" y="98"/>
                  </a:moveTo>
                  <a:cubicBezTo>
                    <a:pt x="182" y="47"/>
                    <a:pt x="141" y="0"/>
                    <a:pt x="91" y="0"/>
                  </a:cubicBezTo>
                  <a:cubicBezTo>
                    <a:pt x="41" y="0"/>
                    <a:pt x="1" y="46"/>
                    <a:pt x="0" y="97"/>
                  </a:cubicBezTo>
                  <a:cubicBezTo>
                    <a:pt x="0" y="98"/>
                    <a:pt x="0" y="98"/>
                    <a:pt x="0" y="98"/>
                  </a:cubicBezTo>
                  <a:cubicBezTo>
                    <a:pt x="0" y="213"/>
                    <a:pt x="0" y="213"/>
                    <a:pt x="0" y="213"/>
                  </a:cubicBezTo>
                  <a:cubicBezTo>
                    <a:pt x="0" y="224"/>
                    <a:pt x="9" y="232"/>
                    <a:pt x="20" y="232"/>
                  </a:cubicBezTo>
                  <a:cubicBezTo>
                    <a:pt x="162" y="232"/>
                    <a:pt x="162" y="232"/>
                    <a:pt x="162" y="232"/>
                  </a:cubicBezTo>
                  <a:cubicBezTo>
                    <a:pt x="173" y="232"/>
                    <a:pt x="182" y="224"/>
                    <a:pt x="182" y="213"/>
                  </a:cubicBezTo>
                  <a:cubicBezTo>
                    <a:pt x="182" y="98"/>
                    <a:pt x="182" y="98"/>
                    <a:pt x="182" y="98"/>
                  </a:cubicBezTo>
                  <a:cubicBezTo>
                    <a:pt x="182" y="98"/>
                    <a:pt x="182" y="98"/>
                    <a:pt x="182" y="98"/>
                  </a:cubicBezTo>
                  <a:close/>
                  <a:moveTo>
                    <a:pt x="24" y="92"/>
                  </a:moveTo>
                  <a:cubicBezTo>
                    <a:pt x="27" y="57"/>
                    <a:pt x="56" y="24"/>
                    <a:pt x="91" y="24"/>
                  </a:cubicBezTo>
                  <a:cubicBezTo>
                    <a:pt x="126" y="24"/>
                    <a:pt x="155" y="57"/>
                    <a:pt x="158" y="92"/>
                  </a:cubicBezTo>
                  <a:cubicBezTo>
                    <a:pt x="123" y="89"/>
                    <a:pt x="59" y="89"/>
                    <a:pt x="24" y="92"/>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31"/>
            <p:cNvSpPr>
              <a:spLocks/>
            </p:cNvSpPr>
            <p:nvPr/>
          </p:nvSpPr>
          <p:spPr bwMode="auto">
            <a:xfrm>
              <a:off x="2800" y="1160"/>
              <a:ext cx="98" cy="155"/>
            </a:xfrm>
            <a:custGeom>
              <a:avLst/>
              <a:gdLst>
                <a:gd name="T0" fmla="*/ 41 w 41"/>
                <a:gd name="T1" fmla="*/ 21 h 65"/>
                <a:gd name="T2" fmla="*/ 21 w 41"/>
                <a:gd name="T3" fmla="*/ 0 h 65"/>
                <a:gd name="T4" fmla="*/ 0 w 41"/>
                <a:gd name="T5" fmla="*/ 21 h 65"/>
                <a:gd name="T6" fmla="*/ 13 w 41"/>
                <a:gd name="T7" fmla="*/ 39 h 65"/>
                <a:gd name="T8" fmla="*/ 13 w 41"/>
                <a:gd name="T9" fmla="*/ 58 h 65"/>
                <a:gd name="T10" fmla="*/ 20 w 41"/>
                <a:gd name="T11" fmla="*/ 65 h 65"/>
                <a:gd name="T12" fmla="*/ 28 w 41"/>
                <a:gd name="T13" fmla="*/ 58 h 65"/>
                <a:gd name="T14" fmla="*/ 28 w 41"/>
                <a:gd name="T15" fmla="*/ 40 h 65"/>
                <a:gd name="T16" fmla="*/ 41 w 41"/>
                <a:gd name="T17"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5">
                  <a:moveTo>
                    <a:pt x="41" y="21"/>
                  </a:moveTo>
                  <a:cubicBezTo>
                    <a:pt x="41" y="9"/>
                    <a:pt x="32" y="0"/>
                    <a:pt x="21" y="0"/>
                  </a:cubicBezTo>
                  <a:cubicBezTo>
                    <a:pt x="10" y="0"/>
                    <a:pt x="0" y="9"/>
                    <a:pt x="0" y="21"/>
                  </a:cubicBezTo>
                  <a:cubicBezTo>
                    <a:pt x="0" y="29"/>
                    <a:pt x="6" y="36"/>
                    <a:pt x="13" y="39"/>
                  </a:cubicBezTo>
                  <a:cubicBezTo>
                    <a:pt x="13" y="58"/>
                    <a:pt x="13" y="58"/>
                    <a:pt x="13" y="58"/>
                  </a:cubicBezTo>
                  <a:cubicBezTo>
                    <a:pt x="13" y="62"/>
                    <a:pt x="16" y="65"/>
                    <a:pt x="20" y="65"/>
                  </a:cubicBezTo>
                  <a:cubicBezTo>
                    <a:pt x="24" y="65"/>
                    <a:pt x="28" y="62"/>
                    <a:pt x="28" y="58"/>
                  </a:cubicBezTo>
                  <a:cubicBezTo>
                    <a:pt x="28" y="40"/>
                    <a:pt x="28" y="40"/>
                    <a:pt x="28" y="40"/>
                  </a:cubicBezTo>
                  <a:cubicBezTo>
                    <a:pt x="35" y="37"/>
                    <a:pt x="41" y="29"/>
                    <a:pt x="41" y="21"/>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5" name="ZoneTexte 44"/>
          <p:cNvSpPr txBox="1"/>
          <p:nvPr/>
        </p:nvSpPr>
        <p:spPr>
          <a:xfrm>
            <a:off x="3940580" y="650252"/>
            <a:ext cx="805066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IA et</a:t>
            </a:r>
            <a:r>
              <a:rPr kumimoji="0" lang="fr-FR" sz="28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responsabilité</a:t>
            </a:r>
            <a:endParaRPr kumimoji="0" lang="fr-FR" sz="2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89623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1"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4.375E-6 0 L 4.375E-6 -0.40046 " pathEditMode="relative" rAng="0" ptsTypes="AA">
                                      <p:cBhvr>
                                        <p:cTn id="12" dur="1100" fill="hold"/>
                                        <p:tgtEl>
                                          <p:spTgt spid="45"/>
                                        </p:tgtEl>
                                        <p:attrNameLst>
                                          <p:attrName>ppt_x</p:attrName>
                                          <p:attrName>ppt_y</p:attrName>
                                        </p:attrNameLst>
                                      </p:cBhvr>
                                      <p:rCtr x="0" y="-20023"/>
                                    </p:animMotion>
                                  </p:childTnLst>
                                </p:cTn>
                              </p:par>
                              <p:par>
                                <p:cTn id="13" presetID="6" presetClass="emph" presetSubtype="0" accel="43000" decel="44000" fill="hold" nodeType="withEffect">
                                  <p:stCondLst>
                                    <p:cond delay="0"/>
                                  </p:stCondLst>
                                  <p:childTnLst>
                                    <p:animScale>
                                      <p:cBhvr>
                                        <p:cTn id="14" dur="7000" fill="hold"/>
                                        <p:tgtEl>
                                          <p:spTgt spid="6"/>
                                        </p:tgtEl>
                                      </p:cBhvr>
                                      <p:by x="140000" y="140000"/>
                                    </p:animScale>
                                  </p:childTnLst>
                                </p:cTn>
                              </p:par>
                              <p:par>
                                <p:cTn id="15" presetID="10" presetClass="entr" presetSubtype="0" fill="hold" nodeType="withEffect">
                                  <p:stCondLst>
                                    <p:cond delay="110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par>
                                <p:cTn id="18" presetID="10" presetClass="entr" presetSubtype="0" fill="hold" nodeType="withEffect">
                                  <p:stCondLst>
                                    <p:cond delay="160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2" presetClass="entr" presetSubtype="2" decel="100000" fill="hold" grpId="0" nodeType="withEffect">
                                  <p:stCondLst>
                                    <p:cond delay="16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1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320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1+#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45" grpId="0"/>
      <p:bldP spid="4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1" y="-1412421"/>
            <a:ext cx="14702970" cy="8270421"/>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549" y="-2187745"/>
            <a:ext cx="16081324" cy="9045745"/>
          </a:xfrm>
          <a:prstGeom prst="rect">
            <a:avLst/>
          </a:prstGeom>
        </p:spPr>
      </p:pic>
      <p:pic>
        <p:nvPicPr>
          <p:cNvPr id="2" name="Image 1"/>
          <p:cNvPicPr>
            <a:picLocks noChangeAspect="1"/>
          </p:cNvPicPr>
          <p:nvPr/>
        </p:nvPicPr>
        <p:blipFill rotWithShape="1">
          <a:blip r:embed="rId4" cstate="print">
            <a:extLst>
              <a:ext uri="{28A0092B-C50C-407E-A947-70E740481C1C}">
                <a14:useLocalDpi xmlns:a14="http://schemas.microsoft.com/office/drawing/2010/main" val="0"/>
              </a:ext>
            </a:extLst>
          </a:blip>
          <a:srcRect l="18125"/>
          <a:stretch/>
        </p:blipFill>
        <p:spPr>
          <a:xfrm>
            <a:off x="2210248" y="0"/>
            <a:ext cx="9982200" cy="6858000"/>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565" y="3683891"/>
            <a:ext cx="7918428" cy="6344537"/>
          </a:xfrm>
          <a:prstGeom prst="rect">
            <a:avLst/>
          </a:prstGeom>
        </p:spPr>
      </p:pic>
      <p:pic>
        <p:nvPicPr>
          <p:cNvPr id="8" name="Image 7"/>
          <p:cNvPicPr>
            <a:picLocks noChangeAspect="1"/>
          </p:cNvPicPr>
          <p:nvPr/>
        </p:nvPicPr>
        <p:blipFill rotWithShape="1">
          <a:blip r:embed="rId6">
            <a:extLst>
              <a:ext uri="{28A0092B-C50C-407E-A947-70E740481C1C}">
                <a14:useLocalDpi xmlns:a14="http://schemas.microsoft.com/office/drawing/2010/main" val="0"/>
              </a:ext>
            </a:extLst>
          </a:blip>
          <a:srcRect r="53096"/>
          <a:stretch/>
        </p:blipFill>
        <p:spPr>
          <a:xfrm>
            <a:off x="504" y="283"/>
            <a:ext cx="5718125" cy="6857433"/>
          </a:xfrm>
          <a:prstGeom prst="rect">
            <a:avLst/>
          </a:prstGeom>
        </p:spPr>
      </p:pic>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1804" y="-5324342"/>
            <a:ext cx="4973925" cy="5668811"/>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1755" y="6570397"/>
            <a:ext cx="4973925" cy="5668811"/>
          </a:xfrm>
          <a:prstGeom prst="rect">
            <a:avLst/>
          </a:prstGeom>
        </p:spPr>
      </p:pic>
      <p:sp>
        <p:nvSpPr>
          <p:cNvPr id="13" name="ZoneTexte 12"/>
          <p:cNvSpPr txBox="1"/>
          <p:nvPr/>
        </p:nvSpPr>
        <p:spPr>
          <a:xfrm>
            <a:off x="5384800" y="1322405"/>
            <a:ext cx="5363534"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Une responsabilité par l’éthique</a:t>
            </a:r>
            <a:r>
              <a:rPr kumimoji="0" lang="fr-FR" sz="44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au cœur de la transformation digitale ?</a:t>
            </a:r>
            <a:endParaRPr kumimoji="0" lang="fr-FR" sz="4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grpSp>
        <p:nvGrpSpPr>
          <p:cNvPr id="15" name="Group 24"/>
          <p:cNvGrpSpPr/>
          <p:nvPr/>
        </p:nvGrpSpPr>
        <p:grpSpPr>
          <a:xfrm>
            <a:off x="1256778" y="3238107"/>
            <a:ext cx="1551467" cy="331841"/>
            <a:chOff x="2231154" y="7509247"/>
            <a:chExt cx="5130788" cy="1097420"/>
          </a:xfrm>
          <a:solidFill>
            <a:schemeClr val="bg1"/>
          </a:solidFill>
        </p:grpSpPr>
        <p:sp>
          <p:nvSpPr>
            <p:cNvPr id="16" name="Freeform 5"/>
            <p:cNvSpPr>
              <a:spLocks/>
            </p:cNvSpPr>
            <p:nvPr/>
          </p:nvSpPr>
          <p:spPr bwMode="auto">
            <a:xfrm>
              <a:off x="2231154" y="7509247"/>
              <a:ext cx="521225" cy="522218"/>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666" y="0"/>
                    <a:pt x="666" y="0"/>
                    <a:pt x="666" y="0"/>
                  </a:cubicBezTo>
                  <a:cubicBezTo>
                    <a:pt x="666" y="222"/>
                    <a:pt x="666" y="444"/>
                    <a:pt x="666" y="666"/>
                  </a:cubicBezTo>
                  <a:cubicBezTo>
                    <a:pt x="444" y="666"/>
                    <a:pt x="222" y="666"/>
                    <a:pt x="0" y="666"/>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p:cNvSpPr>
              <a:spLocks/>
            </p:cNvSpPr>
            <p:nvPr/>
          </p:nvSpPr>
          <p:spPr bwMode="auto">
            <a:xfrm>
              <a:off x="2805362" y="7509247"/>
              <a:ext cx="521225" cy="522218"/>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666" y="0"/>
                    <a:pt x="666" y="0"/>
                    <a:pt x="666" y="0"/>
                  </a:cubicBezTo>
                  <a:cubicBezTo>
                    <a:pt x="666" y="222"/>
                    <a:pt x="666" y="444"/>
                    <a:pt x="666" y="666"/>
                  </a:cubicBezTo>
                  <a:cubicBezTo>
                    <a:pt x="444" y="666"/>
                    <a:pt x="222" y="666"/>
                    <a:pt x="0" y="666"/>
                  </a:cubicBezTo>
                  <a:cubicBezTo>
                    <a:pt x="0" y="444"/>
                    <a:pt x="0" y="2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210"/>
            <p:cNvSpPr>
              <a:spLocks/>
            </p:cNvSpPr>
            <p:nvPr/>
          </p:nvSpPr>
          <p:spPr bwMode="auto">
            <a:xfrm>
              <a:off x="6782104" y="7680108"/>
              <a:ext cx="579838" cy="717877"/>
            </a:xfrm>
            <a:custGeom>
              <a:avLst/>
              <a:gdLst>
                <a:gd name="connsiteX0" fmla="*/ 229275 w 579838"/>
                <a:gd name="connsiteY0" fmla="*/ 1068 h 717877"/>
                <a:gd name="connsiteX1" fmla="*/ 313786 w 579838"/>
                <a:gd name="connsiteY1" fmla="*/ 8613 h 717877"/>
                <a:gd name="connsiteX2" fmla="*/ 313786 w 579838"/>
                <a:gd name="connsiteY2" fmla="*/ 105814 h 717877"/>
                <a:gd name="connsiteX3" fmla="*/ 230840 w 579838"/>
                <a:gd name="connsiteY3" fmla="*/ 97975 h 717877"/>
                <a:gd name="connsiteX4" fmla="*/ 193280 w 579838"/>
                <a:gd name="connsiteY4" fmla="*/ 150495 h 717877"/>
                <a:gd name="connsiteX5" fmla="*/ 190932 w 579838"/>
                <a:gd name="connsiteY5" fmla="*/ 235154 h 717877"/>
                <a:gd name="connsiteX6" fmla="*/ 356041 w 579838"/>
                <a:gd name="connsiteY6" fmla="*/ 235154 h 717877"/>
                <a:gd name="connsiteX7" fmla="*/ 356041 w 579838"/>
                <a:gd name="connsiteY7" fmla="*/ 127763 h 717877"/>
                <a:gd name="connsiteX8" fmla="*/ 467940 w 579838"/>
                <a:gd name="connsiteY8" fmla="*/ 94056 h 717877"/>
                <a:gd name="connsiteX9" fmla="*/ 467940 w 579838"/>
                <a:gd name="connsiteY9" fmla="*/ 235154 h 717877"/>
                <a:gd name="connsiteX10" fmla="*/ 579838 w 579838"/>
                <a:gd name="connsiteY10" fmla="*/ 235154 h 717877"/>
                <a:gd name="connsiteX11" fmla="*/ 579838 w 579838"/>
                <a:gd name="connsiteY11" fmla="*/ 325435 h 717877"/>
                <a:gd name="connsiteX12" fmla="*/ 579838 w 579838"/>
                <a:gd name="connsiteY12" fmla="*/ 326766 h 717877"/>
                <a:gd name="connsiteX13" fmla="*/ 467822 w 579838"/>
                <a:gd name="connsiteY13" fmla="*/ 325982 h 717877"/>
                <a:gd name="connsiteX14" fmla="*/ 467822 w 579838"/>
                <a:gd name="connsiteY14" fmla="*/ 484400 h 717877"/>
                <a:gd name="connsiteX15" fmla="*/ 469389 w 579838"/>
                <a:gd name="connsiteY15" fmla="*/ 572236 h 717877"/>
                <a:gd name="connsiteX16" fmla="*/ 493672 w 579838"/>
                <a:gd name="connsiteY16" fmla="*/ 616938 h 717877"/>
                <a:gd name="connsiteX17" fmla="*/ 579838 w 579838"/>
                <a:gd name="connsiteY17" fmla="*/ 609096 h 717877"/>
                <a:gd name="connsiteX18" fmla="*/ 579838 w 579838"/>
                <a:gd name="connsiteY18" fmla="*/ 662541 h 717877"/>
                <a:gd name="connsiteX19" fmla="*/ 579838 w 579838"/>
                <a:gd name="connsiteY19" fmla="*/ 701563 h 717877"/>
                <a:gd name="connsiteX20" fmla="*/ 476547 w 579838"/>
                <a:gd name="connsiteY20" fmla="*/ 717240 h 717877"/>
                <a:gd name="connsiteX21" fmla="*/ 388124 w 579838"/>
                <a:gd name="connsiteY21" fmla="*/ 676479 h 717877"/>
                <a:gd name="connsiteX22" fmla="*/ 356041 w 579838"/>
                <a:gd name="connsiteY22" fmla="*/ 569087 h 717877"/>
                <a:gd name="connsiteX23" fmla="*/ 356041 w 579838"/>
                <a:gd name="connsiteY23" fmla="*/ 326084 h 717877"/>
                <a:gd name="connsiteX24" fmla="*/ 190932 w 579838"/>
                <a:gd name="connsiteY24" fmla="*/ 326084 h 717877"/>
                <a:gd name="connsiteX25" fmla="*/ 190932 w 579838"/>
                <a:gd name="connsiteY25" fmla="*/ 707050 h 717877"/>
                <a:gd name="connsiteX26" fmla="*/ 78251 w 579838"/>
                <a:gd name="connsiteY26" fmla="*/ 707050 h 717877"/>
                <a:gd name="connsiteX27" fmla="*/ 78251 w 579838"/>
                <a:gd name="connsiteY27" fmla="*/ 326084 h 717877"/>
                <a:gd name="connsiteX28" fmla="*/ 0 w 579838"/>
                <a:gd name="connsiteY28" fmla="*/ 326084 h 717877"/>
                <a:gd name="connsiteX29" fmla="*/ 0 w 579838"/>
                <a:gd name="connsiteY29" fmla="*/ 235154 h 717877"/>
                <a:gd name="connsiteX30" fmla="*/ 78251 w 579838"/>
                <a:gd name="connsiteY30" fmla="*/ 235154 h 717877"/>
                <a:gd name="connsiteX31" fmla="*/ 86076 w 579838"/>
                <a:gd name="connsiteY31" fmla="*/ 115221 h 717877"/>
                <a:gd name="connsiteX32" fmla="*/ 149459 w 579838"/>
                <a:gd name="connsiteY32" fmla="*/ 28210 h 717877"/>
                <a:gd name="connsiteX33" fmla="*/ 229275 w 579838"/>
                <a:gd name="connsiteY33" fmla="*/ 1068 h 71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9838" h="717877">
                  <a:moveTo>
                    <a:pt x="229275" y="1068"/>
                  </a:moveTo>
                  <a:cubicBezTo>
                    <a:pt x="257641" y="-1773"/>
                    <a:pt x="286789" y="1166"/>
                    <a:pt x="313786" y="8613"/>
                  </a:cubicBezTo>
                  <a:cubicBezTo>
                    <a:pt x="313786" y="40752"/>
                    <a:pt x="313786" y="72891"/>
                    <a:pt x="313786" y="105814"/>
                  </a:cubicBezTo>
                  <a:cubicBezTo>
                    <a:pt x="287963" y="94056"/>
                    <a:pt x="257445" y="87001"/>
                    <a:pt x="230840" y="97975"/>
                  </a:cubicBezTo>
                  <a:cubicBezTo>
                    <a:pt x="208930" y="106598"/>
                    <a:pt x="196410" y="128547"/>
                    <a:pt x="193280" y="150495"/>
                  </a:cubicBezTo>
                  <a:cubicBezTo>
                    <a:pt x="189367" y="178715"/>
                    <a:pt x="191715" y="206935"/>
                    <a:pt x="190932" y="235154"/>
                  </a:cubicBezTo>
                  <a:cubicBezTo>
                    <a:pt x="245708" y="235154"/>
                    <a:pt x="301266" y="235154"/>
                    <a:pt x="356041" y="235154"/>
                  </a:cubicBezTo>
                  <a:cubicBezTo>
                    <a:pt x="356041" y="199096"/>
                    <a:pt x="355259" y="163821"/>
                    <a:pt x="356041" y="127763"/>
                  </a:cubicBezTo>
                  <a:cubicBezTo>
                    <a:pt x="393601" y="117572"/>
                    <a:pt x="430379" y="105030"/>
                    <a:pt x="467940" y="94056"/>
                  </a:cubicBezTo>
                  <a:cubicBezTo>
                    <a:pt x="467940" y="141089"/>
                    <a:pt x="467157" y="188122"/>
                    <a:pt x="467940" y="235154"/>
                  </a:cubicBezTo>
                  <a:cubicBezTo>
                    <a:pt x="505500" y="235154"/>
                    <a:pt x="542278" y="235154"/>
                    <a:pt x="579838" y="235154"/>
                  </a:cubicBezTo>
                  <a:cubicBezTo>
                    <a:pt x="579838" y="303940"/>
                    <a:pt x="579838" y="321136"/>
                    <a:pt x="579838" y="325435"/>
                  </a:cubicBezTo>
                  <a:lnTo>
                    <a:pt x="579838" y="326766"/>
                  </a:lnTo>
                  <a:cubicBezTo>
                    <a:pt x="542238" y="325197"/>
                    <a:pt x="505422" y="325982"/>
                    <a:pt x="467822" y="325982"/>
                  </a:cubicBezTo>
                  <a:cubicBezTo>
                    <a:pt x="467822" y="378526"/>
                    <a:pt x="467822" y="431855"/>
                    <a:pt x="467822" y="484400"/>
                  </a:cubicBezTo>
                  <a:cubicBezTo>
                    <a:pt x="468605" y="513417"/>
                    <a:pt x="466255" y="543219"/>
                    <a:pt x="469389" y="572236"/>
                  </a:cubicBezTo>
                  <a:cubicBezTo>
                    <a:pt x="471739" y="589490"/>
                    <a:pt x="478005" y="608312"/>
                    <a:pt x="493672" y="616938"/>
                  </a:cubicBezTo>
                  <a:cubicBezTo>
                    <a:pt x="521088" y="631839"/>
                    <a:pt x="554772" y="625565"/>
                    <a:pt x="579838" y="609096"/>
                  </a:cubicBezTo>
                  <a:lnTo>
                    <a:pt x="579838" y="662541"/>
                  </a:lnTo>
                  <a:cubicBezTo>
                    <a:pt x="579838" y="701563"/>
                    <a:pt x="579838" y="701563"/>
                    <a:pt x="579838" y="701563"/>
                  </a:cubicBezTo>
                  <a:cubicBezTo>
                    <a:pt x="547755" y="715673"/>
                    <a:pt x="511760" y="719592"/>
                    <a:pt x="476547" y="717240"/>
                  </a:cubicBezTo>
                  <a:cubicBezTo>
                    <a:pt x="443682" y="714889"/>
                    <a:pt x="409252" y="703131"/>
                    <a:pt x="388124" y="676479"/>
                  </a:cubicBezTo>
                  <a:cubicBezTo>
                    <a:pt x="363084" y="646691"/>
                    <a:pt x="356824" y="606713"/>
                    <a:pt x="356041" y="569087"/>
                  </a:cubicBezTo>
                  <a:cubicBezTo>
                    <a:pt x="356041" y="488348"/>
                    <a:pt x="356041" y="406824"/>
                    <a:pt x="356041" y="326084"/>
                  </a:cubicBezTo>
                  <a:cubicBezTo>
                    <a:pt x="301266" y="326084"/>
                    <a:pt x="245708" y="326084"/>
                    <a:pt x="190932" y="326084"/>
                  </a:cubicBezTo>
                  <a:cubicBezTo>
                    <a:pt x="190932" y="453073"/>
                    <a:pt x="190932" y="580062"/>
                    <a:pt x="190932" y="707050"/>
                  </a:cubicBezTo>
                  <a:cubicBezTo>
                    <a:pt x="153372" y="707050"/>
                    <a:pt x="115811" y="707050"/>
                    <a:pt x="78251" y="707050"/>
                  </a:cubicBezTo>
                  <a:cubicBezTo>
                    <a:pt x="78251" y="580062"/>
                    <a:pt x="78251" y="453073"/>
                    <a:pt x="78251" y="326084"/>
                  </a:cubicBezTo>
                  <a:cubicBezTo>
                    <a:pt x="52428" y="326084"/>
                    <a:pt x="25823" y="326084"/>
                    <a:pt x="0" y="326084"/>
                  </a:cubicBezTo>
                  <a:cubicBezTo>
                    <a:pt x="0" y="295513"/>
                    <a:pt x="0" y="265726"/>
                    <a:pt x="0" y="235154"/>
                  </a:cubicBezTo>
                  <a:cubicBezTo>
                    <a:pt x="25823" y="235154"/>
                    <a:pt x="51646" y="235154"/>
                    <a:pt x="78251" y="235154"/>
                  </a:cubicBezTo>
                  <a:cubicBezTo>
                    <a:pt x="79816" y="195176"/>
                    <a:pt x="73556" y="153631"/>
                    <a:pt x="86076" y="115221"/>
                  </a:cubicBezTo>
                  <a:cubicBezTo>
                    <a:pt x="95466" y="79946"/>
                    <a:pt x="118159" y="47807"/>
                    <a:pt x="149459" y="28210"/>
                  </a:cubicBezTo>
                  <a:cubicBezTo>
                    <a:pt x="173326" y="12532"/>
                    <a:pt x="200909" y="3910"/>
                    <a:pt x="229275" y="10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9"/>
            <p:cNvSpPr>
              <a:spLocks/>
            </p:cNvSpPr>
            <p:nvPr/>
          </p:nvSpPr>
          <p:spPr bwMode="auto">
            <a:xfrm>
              <a:off x="4459109" y="7711246"/>
              <a:ext cx="141731" cy="136432"/>
            </a:xfrm>
            <a:custGeom>
              <a:avLst/>
              <a:gdLst>
                <a:gd name="T0" fmla="*/ 75 w 181"/>
                <a:gd name="T1" fmla="*/ 4 h 174"/>
                <a:gd name="T2" fmla="*/ 155 w 181"/>
                <a:gd name="T3" fmla="*/ 32 h 174"/>
                <a:gd name="T4" fmla="*/ 165 w 181"/>
                <a:gd name="T5" fmla="*/ 126 h 174"/>
                <a:gd name="T6" fmla="*/ 69 w 181"/>
                <a:gd name="T7" fmla="*/ 166 h 174"/>
                <a:gd name="T8" fmla="*/ 2 w 181"/>
                <a:gd name="T9" fmla="*/ 86 h 174"/>
                <a:gd name="T10" fmla="*/ 75 w 181"/>
                <a:gd name="T11" fmla="*/ 4 h 174"/>
              </a:gdLst>
              <a:ahLst/>
              <a:cxnLst>
                <a:cxn ang="0">
                  <a:pos x="T0" y="T1"/>
                </a:cxn>
                <a:cxn ang="0">
                  <a:pos x="T2" y="T3"/>
                </a:cxn>
                <a:cxn ang="0">
                  <a:pos x="T4" y="T5"/>
                </a:cxn>
                <a:cxn ang="0">
                  <a:pos x="T6" y="T7"/>
                </a:cxn>
                <a:cxn ang="0">
                  <a:pos x="T8" y="T9"/>
                </a:cxn>
                <a:cxn ang="0">
                  <a:pos x="T10" y="T11"/>
                </a:cxn>
              </a:cxnLst>
              <a:rect l="0" t="0" r="r" b="b"/>
              <a:pathLst>
                <a:path w="181" h="174">
                  <a:moveTo>
                    <a:pt x="75" y="4"/>
                  </a:moveTo>
                  <a:cubicBezTo>
                    <a:pt x="104" y="0"/>
                    <a:pt x="135" y="10"/>
                    <a:pt x="155" y="32"/>
                  </a:cubicBezTo>
                  <a:cubicBezTo>
                    <a:pt x="177" y="57"/>
                    <a:pt x="181" y="97"/>
                    <a:pt x="165" y="126"/>
                  </a:cubicBezTo>
                  <a:cubicBezTo>
                    <a:pt x="146" y="159"/>
                    <a:pt x="105" y="174"/>
                    <a:pt x="69" y="166"/>
                  </a:cubicBezTo>
                  <a:cubicBezTo>
                    <a:pt x="31" y="159"/>
                    <a:pt x="0" y="125"/>
                    <a:pt x="2" y="86"/>
                  </a:cubicBezTo>
                  <a:cubicBezTo>
                    <a:pt x="1" y="45"/>
                    <a:pt x="35" y="9"/>
                    <a:pt x="7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
            <p:cNvSpPr>
              <a:spLocks/>
            </p:cNvSpPr>
            <p:nvPr/>
          </p:nvSpPr>
          <p:spPr bwMode="auto">
            <a:xfrm>
              <a:off x="3653761" y="7727804"/>
              <a:ext cx="711634" cy="660306"/>
            </a:xfrm>
            <a:custGeom>
              <a:avLst/>
              <a:gdLst>
                <a:gd name="T0" fmla="*/ 0 w 909"/>
                <a:gd name="T1" fmla="*/ 1 h 842"/>
                <a:gd name="T2" fmla="*/ 209 w 909"/>
                <a:gd name="T3" fmla="*/ 1 h 842"/>
                <a:gd name="T4" fmla="*/ 406 w 909"/>
                <a:gd name="T5" fmla="*/ 498 h 842"/>
                <a:gd name="T6" fmla="*/ 455 w 909"/>
                <a:gd name="T7" fmla="*/ 622 h 842"/>
                <a:gd name="T8" fmla="*/ 708 w 909"/>
                <a:gd name="T9" fmla="*/ 1 h 842"/>
                <a:gd name="T10" fmla="*/ 909 w 909"/>
                <a:gd name="T11" fmla="*/ 1 h 842"/>
                <a:gd name="T12" fmla="*/ 909 w 909"/>
                <a:gd name="T13" fmla="*/ 841 h 842"/>
                <a:gd name="T14" fmla="*/ 764 w 909"/>
                <a:gd name="T15" fmla="*/ 841 h 842"/>
                <a:gd name="T16" fmla="*/ 764 w 909"/>
                <a:gd name="T17" fmla="*/ 221 h 842"/>
                <a:gd name="T18" fmla="*/ 763 w 909"/>
                <a:gd name="T19" fmla="*/ 193 h 842"/>
                <a:gd name="T20" fmla="*/ 756 w 909"/>
                <a:gd name="T21" fmla="*/ 206 h 842"/>
                <a:gd name="T22" fmla="*/ 505 w 909"/>
                <a:gd name="T23" fmla="*/ 840 h 842"/>
                <a:gd name="T24" fmla="*/ 401 w 909"/>
                <a:gd name="T25" fmla="*/ 841 h 842"/>
                <a:gd name="T26" fmla="*/ 145 w 909"/>
                <a:gd name="T27" fmla="*/ 206 h 842"/>
                <a:gd name="T28" fmla="*/ 138 w 909"/>
                <a:gd name="T29" fmla="*/ 193 h 842"/>
                <a:gd name="T30" fmla="*/ 137 w 909"/>
                <a:gd name="T31" fmla="*/ 465 h 842"/>
                <a:gd name="T32" fmla="*/ 137 w 909"/>
                <a:gd name="T33" fmla="*/ 841 h 842"/>
                <a:gd name="T34" fmla="*/ 0 w 909"/>
                <a:gd name="T35" fmla="*/ 841 h 842"/>
                <a:gd name="T36" fmla="*/ 0 w 909"/>
                <a:gd name="T37" fmla="*/ 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9" h="842">
                  <a:moveTo>
                    <a:pt x="0" y="1"/>
                  </a:moveTo>
                  <a:cubicBezTo>
                    <a:pt x="70" y="1"/>
                    <a:pt x="140" y="1"/>
                    <a:pt x="209" y="1"/>
                  </a:cubicBezTo>
                  <a:cubicBezTo>
                    <a:pt x="275" y="167"/>
                    <a:pt x="340" y="332"/>
                    <a:pt x="406" y="498"/>
                  </a:cubicBezTo>
                  <a:cubicBezTo>
                    <a:pt x="422" y="539"/>
                    <a:pt x="438" y="581"/>
                    <a:pt x="455" y="622"/>
                  </a:cubicBezTo>
                  <a:cubicBezTo>
                    <a:pt x="539" y="415"/>
                    <a:pt x="624" y="209"/>
                    <a:pt x="708" y="1"/>
                  </a:cubicBezTo>
                  <a:cubicBezTo>
                    <a:pt x="775" y="0"/>
                    <a:pt x="842" y="1"/>
                    <a:pt x="909" y="1"/>
                  </a:cubicBezTo>
                  <a:cubicBezTo>
                    <a:pt x="909" y="281"/>
                    <a:pt x="909" y="561"/>
                    <a:pt x="909" y="841"/>
                  </a:cubicBezTo>
                  <a:cubicBezTo>
                    <a:pt x="861" y="841"/>
                    <a:pt x="812" y="841"/>
                    <a:pt x="764" y="841"/>
                  </a:cubicBezTo>
                  <a:cubicBezTo>
                    <a:pt x="764" y="634"/>
                    <a:pt x="764" y="427"/>
                    <a:pt x="764" y="221"/>
                  </a:cubicBezTo>
                  <a:cubicBezTo>
                    <a:pt x="764" y="212"/>
                    <a:pt x="764" y="202"/>
                    <a:pt x="763" y="193"/>
                  </a:cubicBezTo>
                  <a:cubicBezTo>
                    <a:pt x="760" y="197"/>
                    <a:pt x="758" y="202"/>
                    <a:pt x="756" y="206"/>
                  </a:cubicBezTo>
                  <a:cubicBezTo>
                    <a:pt x="672" y="418"/>
                    <a:pt x="587" y="629"/>
                    <a:pt x="505" y="840"/>
                  </a:cubicBezTo>
                  <a:cubicBezTo>
                    <a:pt x="470" y="842"/>
                    <a:pt x="436" y="841"/>
                    <a:pt x="401" y="841"/>
                  </a:cubicBezTo>
                  <a:cubicBezTo>
                    <a:pt x="315" y="630"/>
                    <a:pt x="231" y="418"/>
                    <a:pt x="145" y="206"/>
                  </a:cubicBezTo>
                  <a:cubicBezTo>
                    <a:pt x="143" y="202"/>
                    <a:pt x="140" y="197"/>
                    <a:pt x="138" y="193"/>
                  </a:cubicBezTo>
                  <a:cubicBezTo>
                    <a:pt x="136" y="284"/>
                    <a:pt x="138" y="374"/>
                    <a:pt x="137" y="465"/>
                  </a:cubicBezTo>
                  <a:cubicBezTo>
                    <a:pt x="137" y="590"/>
                    <a:pt x="137" y="716"/>
                    <a:pt x="137" y="841"/>
                  </a:cubicBezTo>
                  <a:cubicBezTo>
                    <a:pt x="91" y="841"/>
                    <a:pt x="46" y="841"/>
                    <a:pt x="0" y="841"/>
                  </a:cubicBezTo>
                  <a:cubicBezTo>
                    <a:pt x="0" y="561"/>
                    <a:pt x="0" y="28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1"/>
            <p:cNvSpPr>
              <a:spLocks/>
            </p:cNvSpPr>
            <p:nvPr/>
          </p:nvSpPr>
          <p:spPr bwMode="auto">
            <a:xfrm>
              <a:off x="4655479" y="7899669"/>
              <a:ext cx="371878" cy="501025"/>
            </a:xfrm>
            <a:custGeom>
              <a:avLst/>
              <a:gdLst>
                <a:gd name="T0" fmla="*/ 220 w 475"/>
                <a:gd name="T1" fmla="*/ 19 h 639"/>
                <a:gd name="T2" fmla="*/ 434 w 475"/>
                <a:gd name="T3" fmla="*/ 20 h 639"/>
                <a:gd name="T4" fmla="*/ 475 w 475"/>
                <a:gd name="T5" fmla="*/ 37 h 639"/>
                <a:gd name="T6" fmla="*/ 475 w 475"/>
                <a:gd name="T7" fmla="*/ 175 h 639"/>
                <a:gd name="T8" fmla="*/ 310 w 475"/>
                <a:gd name="T9" fmla="*/ 124 h 639"/>
                <a:gd name="T10" fmla="*/ 191 w 475"/>
                <a:gd name="T11" fmla="*/ 191 h 639"/>
                <a:gd name="T12" fmla="*/ 153 w 475"/>
                <a:gd name="T13" fmla="*/ 358 h 639"/>
                <a:gd name="T14" fmla="*/ 211 w 475"/>
                <a:gd name="T15" fmla="*/ 477 h 639"/>
                <a:gd name="T16" fmla="*/ 346 w 475"/>
                <a:gd name="T17" fmla="*/ 517 h 639"/>
                <a:gd name="T18" fmla="*/ 475 w 475"/>
                <a:gd name="T19" fmla="*/ 464 h 639"/>
                <a:gd name="T20" fmla="*/ 475 w 475"/>
                <a:gd name="T21" fmla="*/ 595 h 639"/>
                <a:gd name="T22" fmla="*/ 278 w 475"/>
                <a:gd name="T23" fmla="*/ 636 h 639"/>
                <a:gd name="T24" fmla="*/ 91 w 475"/>
                <a:gd name="T25" fmla="*/ 557 h 639"/>
                <a:gd name="T26" fmla="*/ 4 w 475"/>
                <a:gd name="T27" fmla="*/ 356 h 639"/>
                <a:gd name="T28" fmla="*/ 60 w 475"/>
                <a:gd name="T29" fmla="*/ 132 h 639"/>
                <a:gd name="T30" fmla="*/ 220 w 475"/>
                <a:gd name="T31" fmla="*/ 1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5" h="639">
                  <a:moveTo>
                    <a:pt x="220" y="19"/>
                  </a:moveTo>
                  <a:cubicBezTo>
                    <a:pt x="290" y="0"/>
                    <a:pt x="365" y="0"/>
                    <a:pt x="434" y="20"/>
                  </a:cubicBezTo>
                  <a:cubicBezTo>
                    <a:pt x="449" y="24"/>
                    <a:pt x="462" y="30"/>
                    <a:pt x="475" y="37"/>
                  </a:cubicBezTo>
                  <a:cubicBezTo>
                    <a:pt x="475" y="83"/>
                    <a:pt x="475" y="129"/>
                    <a:pt x="475" y="175"/>
                  </a:cubicBezTo>
                  <a:cubicBezTo>
                    <a:pt x="428" y="139"/>
                    <a:pt x="370" y="117"/>
                    <a:pt x="310" y="124"/>
                  </a:cubicBezTo>
                  <a:cubicBezTo>
                    <a:pt x="264" y="129"/>
                    <a:pt x="219" y="153"/>
                    <a:pt x="191" y="191"/>
                  </a:cubicBezTo>
                  <a:cubicBezTo>
                    <a:pt x="155" y="238"/>
                    <a:pt x="146" y="300"/>
                    <a:pt x="153" y="358"/>
                  </a:cubicBezTo>
                  <a:cubicBezTo>
                    <a:pt x="157" y="403"/>
                    <a:pt x="176" y="447"/>
                    <a:pt x="211" y="477"/>
                  </a:cubicBezTo>
                  <a:cubicBezTo>
                    <a:pt x="247" y="510"/>
                    <a:pt x="298" y="521"/>
                    <a:pt x="346" y="517"/>
                  </a:cubicBezTo>
                  <a:cubicBezTo>
                    <a:pt x="393" y="512"/>
                    <a:pt x="437" y="492"/>
                    <a:pt x="475" y="464"/>
                  </a:cubicBezTo>
                  <a:cubicBezTo>
                    <a:pt x="475" y="508"/>
                    <a:pt x="475" y="551"/>
                    <a:pt x="475" y="595"/>
                  </a:cubicBezTo>
                  <a:cubicBezTo>
                    <a:pt x="416" y="630"/>
                    <a:pt x="346" y="639"/>
                    <a:pt x="278" y="636"/>
                  </a:cubicBezTo>
                  <a:cubicBezTo>
                    <a:pt x="209" y="632"/>
                    <a:pt x="141" y="606"/>
                    <a:pt x="91" y="557"/>
                  </a:cubicBezTo>
                  <a:cubicBezTo>
                    <a:pt x="36" y="505"/>
                    <a:pt x="7" y="430"/>
                    <a:pt x="4" y="356"/>
                  </a:cubicBezTo>
                  <a:cubicBezTo>
                    <a:pt x="0" y="278"/>
                    <a:pt x="16" y="197"/>
                    <a:pt x="60" y="132"/>
                  </a:cubicBezTo>
                  <a:cubicBezTo>
                    <a:pt x="98" y="77"/>
                    <a:pt x="156" y="38"/>
                    <a:pt x="22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08"/>
            <p:cNvSpPr>
              <a:spLocks/>
            </p:cNvSpPr>
            <p:nvPr/>
          </p:nvSpPr>
          <p:spPr bwMode="auto">
            <a:xfrm>
              <a:off x="5390403" y="7903380"/>
              <a:ext cx="484756" cy="495157"/>
            </a:xfrm>
            <a:custGeom>
              <a:avLst/>
              <a:gdLst>
                <a:gd name="connsiteX0" fmla="*/ 234908 w 484756"/>
                <a:gd name="connsiteY0" fmla="*/ 92565 h 495157"/>
                <a:gd name="connsiteX1" fmla="*/ 160481 w 484756"/>
                <a:gd name="connsiteY1" fmla="*/ 122357 h 495157"/>
                <a:gd name="connsiteX2" fmla="*/ 117391 w 484756"/>
                <a:gd name="connsiteY2" fmla="*/ 220356 h 495157"/>
                <a:gd name="connsiteX3" fmla="*/ 134627 w 484756"/>
                <a:gd name="connsiteY3" fmla="*/ 338738 h 495157"/>
                <a:gd name="connsiteX4" fmla="*/ 205137 w 484756"/>
                <a:gd name="connsiteY4" fmla="*/ 397537 h 495157"/>
                <a:gd name="connsiteX5" fmla="*/ 296800 w 484756"/>
                <a:gd name="connsiteY5" fmla="*/ 392833 h 495157"/>
                <a:gd name="connsiteX6" fmla="*/ 352425 w 484756"/>
                <a:gd name="connsiteY6" fmla="*/ 338738 h 495157"/>
                <a:gd name="connsiteX7" fmla="*/ 368094 w 484756"/>
                <a:gd name="connsiteY7" fmla="*/ 223492 h 495157"/>
                <a:gd name="connsiteX8" fmla="*/ 329705 w 484756"/>
                <a:gd name="connsiteY8" fmla="*/ 124709 h 495157"/>
                <a:gd name="connsiteX9" fmla="*/ 234908 w 484756"/>
                <a:gd name="connsiteY9" fmla="*/ 92565 h 495157"/>
                <a:gd name="connsiteX10" fmla="*/ 283356 w 484756"/>
                <a:gd name="connsiteY10" fmla="*/ 1582 h 495157"/>
                <a:gd name="connsiteX11" fmla="*/ 362527 w 484756"/>
                <a:gd name="connsiteY11" fmla="*/ 22164 h 495157"/>
                <a:gd name="connsiteX12" fmla="*/ 461172 w 484756"/>
                <a:gd name="connsiteY12" fmla="*/ 122526 h 495157"/>
                <a:gd name="connsiteX13" fmla="*/ 483877 w 484756"/>
                <a:gd name="connsiteY13" fmla="*/ 270716 h 495157"/>
                <a:gd name="connsiteX14" fmla="*/ 433771 w 484756"/>
                <a:gd name="connsiteY14" fmla="*/ 408714 h 495157"/>
                <a:gd name="connsiteX15" fmla="*/ 304592 w 484756"/>
                <a:gd name="connsiteY15" fmla="*/ 488689 h 495157"/>
                <a:gd name="connsiteX16" fmla="*/ 172281 w 484756"/>
                <a:gd name="connsiteY16" fmla="*/ 488689 h 495157"/>
                <a:gd name="connsiteX17" fmla="*/ 42320 w 484756"/>
                <a:gd name="connsiteY17" fmla="*/ 403225 h 495157"/>
                <a:gd name="connsiteX18" fmla="*/ 826 w 484756"/>
                <a:gd name="connsiteY18" fmla="*/ 226808 h 495157"/>
                <a:gd name="connsiteX19" fmla="*/ 53280 w 484756"/>
                <a:gd name="connsiteY19" fmla="*/ 82538 h 495157"/>
                <a:gd name="connsiteX20" fmla="*/ 201249 w 484756"/>
                <a:gd name="connsiteY20" fmla="*/ 3346 h 495157"/>
                <a:gd name="connsiteX21" fmla="*/ 283356 w 484756"/>
                <a:gd name="connsiteY21" fmla="*/ 1582 h 49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756" h="495157">
                  <a:moveTo>
                    <a:pt x="234908" y="92565"/>
                  </a:moveTo>
                  <a:cubicBezTo>
                    <a:pt x="208271" y="94133"/>
                    <a:pt x="180851" y="103541"/>
                    <a:pt x="160481" y="122357"/>
                  </a:cubicBezTo>
                  <a:cubicBezTo>
                    <a:pt x="133060" y="147445"/>
                    <a:pt x="120525" y="184292"/>
                    <a:pt x="117391" y="220356"/>
                  </a:cubicBezTo>
                  <a:cubicBezTo>
                    <a:pt x="113474" y="260339"/>
                    <a:pt x="115825" y="302675"/>
                    <a:pt x="134627" y="338738"/>
                  </a:cubicBezTo>
                  <a:cubicBezTo>
                    <a:pt x="148729" y="366962"/>
                    <a:pt x="174583" y="388913"/>
                    <a:pt x="205137" y="397537"/>
                  </a:cubicBezTo>
                  <a:cubicBezTo>
                    <a:pt x="234908" y="404593"/>
                    <a:pt x="267813" y="404593"/>
                    <a:pt x="296800" y="392833"/>
                  </a:cubicBezTo>
                  <a:cubicBezTo>
                    <a:pt x="321871" y="383426"/>
                    <a:pt x="341457" y="363042"/>
                    <a:pt x="352425" y="338738"/>
                  </a:cubicBezTo>
                  <a:cubicBezTo>
                    <a:pt x="368877" y="302675"/>
                    <a:pt x="370444" y="261907"/>
                    <a:pt x="368094" y="223492"/>
                  </a:cubicBezTo>
                  <a:cubicBezTo>
                    <a:pt x="365744" y="187428"/>
                    <a:pt x="355559" y="150580"/>
                    <a:pt x="329705" y="124709"/>
                  </a:cubicBezTo>
                  <a:cubicBezTo>
                    <a:pt x="304635" y="100405"/>
                    <a:pt x="268596" y="90997"/>
                    <a:pt x="234908" y="92565"/>
                  </a:cubicBezTo>
                  <a:close/>
                  <a:moveTo>
                    <a:pt x="283356" y="1582"/>
                  </a:moveTo>
                  <a:cubicBezTo>
                    <a:pt x="310659" y="4326"/>
                    <a:pt x="337474" y="10795"/>
                    <a:pt x="362527" y="22164"/>
                  </a:cubicBezTo>
                  <a:cubicBezTo>
                    <a:pt x="406369" y="41766"/>
                    <a:pt x="441600" y="78617"/>
                    <a:pt x="461172" y="122526"/>
                  </a:cubicBezTo>
                  <a:cubicBezTo>
                    <a:pt x="482311" y="168786"/>
                    <a:pt x="487008" y="220535"/>
                    <a:pt x="483877" y="270716"/>
                  </a:cubicBezTo>
                  <a:cubicBezTo>
                    <a:pt x="479962" y="320113"/>
                    <a:pt x="465087" y="369510"/>
                    <a:pt x="433771" y="408714"/>
                  </a:cubicBezTo>
                  <a:cubicBezTo>
                    <a:pt x="402455" y="450270"/>
                    <a:pt x="355481" y="477712"/>
                    <a:pt x="304592" y="488689"/>
                  </a:cubicBezTo>
                  <a:cubicBezTo>
                    <a:pt x="261532" y="497314"/>
                    <a:pt x="216124" y="497314"/>
                    <a:pt x="172281" y="488689"/>
                  </a:cubicBezTo>
                  <a:cubicBezTo>
                    <a:pt x="120610" y="476928"/>
                    <a:pt x="72853" y="447133"/>
                    <a:pt x="42320" y="403225"/>
                  </a:cubicBezTo>
                  <a:cubicBezTo>
                    <a:pt x="6306" y="352260"/>
                    <a:pt x="-3089" y="287966"/>
                    <a:pt x="826" y="226808"/>
                  </a:cubicBezTo>
                  <a:cubicBezTo>
                    <a:pt x="3957" y="175059"/>
                    <a:pt x="20398" y="123310"/>
                    <a:pt x="53280" y="82538"/>
                  </a:cubicBezTo>
                  <a:cubicBezTo>
                    <a:pt x="89294" y="37061"/>
                    <a:pt x="144880" y="10403"/>
                    <a:pt x="201249" y="3346"/>
                  </a:cubicBezTo>
                  <a:cubicBezTo>
                    <a:pt x="228259" y="-182"/>
                    <a:pt x="256052" y="-1162"/>
                    <a:pt x="283356" y="15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3"/>
            <p:cNvSpPr>
              <a:spLocks/>
            </p:cNvSpPr>
            <p:nvPr/>
          </p:nvSpPr>
          <p:spPr bwMode="auto">
            <a:xfrm>
              <a:off x="5922778" y="7898675"/>
              <a:ext cx="329491" cy="502018"/>
            </a:xfrm>
            <a:custGeom>
              <a:avLst/>
              <a:gdLst>
                <a:gd name="T0" fmla="*/ 175 w 421"/>
                <a:gd name="T1" fmla="*/ 11 h 640"/>
                <a:gd name="T2" fmla="*/ 374 w 421"/>
                <a:gd name="T3" fmla="*/ 32 h 640"/>
                <a:gd name="T4" fmla="*/ 374 w 421"/>
                <a:gd name="T5" fmla="*/ 164 h 640"/>
                <a:gd name="T6" fmla="*/ 223 w 421"/>
                <a:gd name="T7" fmla="*/ 120 h 640"/>
                <a:gd name="T8" fmla="*/ 154 w 421"/>
                <a:gd name="T9" fmla="*/ 158 h 640"/>
                <a:gd name="T10" fmla="*/ 175 w 421"/>
                <a:gd name="T11" fmla="*/ 231 h 640"/>
                <a:gd name="T12" fmla="*/ 307 w 421"/>
                <a:gd name="T13" fmla="*/ 295 h 640"/>
                <a:gd name="T14" fmla="*/ 389 w 421"/>
                <a:gd name="T15" fmla="*/ 373 h 640"/>
                <a:gd name="T16" fmla="*/ 352 w 421"/>
                <a:gd name="T17" fmla="*/ 576 h 640"/>
                <a:gd name="T18" fmla="*/ 151 w 421"/>
                <a:gd name="T19" fmla="*/ 637 h 640"/>
                <a:gd name="T20" fmla="*/ 5 w 421"/>
                <a:gd name="T21" fmla="*/ 603 h 640"/>
                <a:gd name="T22" fmla="*/ 5 w 421"/>
                <a:gd name="T23" fmla="*/ 464 h 640"/>
                <a:gd name="T24" fmla="*/ 136 w 421"/>
                <a:gd name="T25" fmla="*/ 520 h 640"/>
                <a:gd name="T26" fmla="*/ 235 w 421"/>
                <a:gd name="T27" fmla="*/ 511 h 640"/>
                <a:gd name="T28" fmla="*/ 252 w 421"/>
                <a:gd name="T29" fmla="*/ 429 h 640"/>
                <a:gd name="T30" fmla="*/ 190 w 421"/>
                <a:gd name="T31" fmla="*/ 388 h 640"/>
                <a:gd name="T32" fmla="*/ 65 w 421"/>
                <a:gd name="T33" fmla="*/ 325 h 640"/>
                <a:gd name="T34" fmla="*/ 11 w 421"/>
                <a:gd name="T35" fmla="*/ 243 h 640"/>
                <a:gd name="T36" fmla="*/ 31 w 421"/>
                <a:gd name="T37" fmla="*/ 99 h 640"/>
                <a:gd name="T38" fmla="*/ 175 w 421"/>
                <a:gd name="T39" fmla="*/ 11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1" h="640">
                  <a:moveTo>
                    <a:pt x="175" y="11"/>
                  </a:moveTo>
                  <a:cubicBezTo>
                    <a:pt x="241" y="0"/>
                    <a:pt x="311" y="8"/>
                    <a:pt x="374" y="32"/>
                  </a:cubicBezTo>
                  <a:cubicBezTo>
                    <a:pt x="374" y="76"/>
                    <a:pt x="374" y="120"/>
                    <a:pt x="374" y="164"/>
                  </a:cubicBezTo>
                  <a:cubicBezTo>
                    <a:pt x="330" y="134"/>
                    <a:pt x="276" y="118"/>
                    <a:pt x="223" y="120"/>
                  </a:cubicBezTo>
                  <a:cubicBezTo>
                    <a:pt x="196" y="121"/>
                    <a:pt x="166" y="132"/>
                    <a:pt x="154" y="158"/>
                  </a:cubicBezTo>
                  <a:cubicBezTo>
                    <a:pt x="144" y="183"/>
                    <a:pt x="151" y="216"/>
                    <a:pt x="175" y="231"/>
                  </a:cubicBezTo>
                  <a:cubicBezTo>
                    <a:pt x="216" y="259"/>
                    <a:pt x="264" y="270"/>
                    <a:pt x="307" y="295"/>
                  </a:cubicBezTo>
                  <a:cubicBezTo>
                    <a:pt x="340" y="314"/>
                    <a:pt x="372" y="338"/>
                    <a:pt x="389" y="373"/>
                  </a:cubicBezTo>
                  <a:cubicBezTo>
                    <a:pt x="421" y="439"/>
                    <a:pt x="408" y="527"/>
                    <a:pt x="352" y="576"/>
                  </a:cubicBezTo>
                  <a:cubicBezTo>
                    <a:pt x="299" y="626"/>
                    <a:pt x="222" y="640"/>
                    <a:pt x="151" y="637"/>
                  </a:cubicBezTo>
                  <a:cubicBezTo>
                    <a:pt x="101" y="634"/>
                    <a:pt x="51" y="624"/>
                    <a:pt x="5" y="603"/>
                  </a:cubicBezTo>
                  <a:cubicBezTo>
                    <a:pt x="5" y="557"/>
                    <a:pt x="5" y="510"/>
                    <a:pt x="5" y="464"/>
                  </a:cubicBezTo>
                  <a:cubicBezTo>
                    <a:pt x="44" y="492"/>
                    <a:pt x="89" y="512"/>
                    <a:pt x="136" y="520"/>
                  </a:cubicBezTo>
                  <a:cubicBezTo>
                    <a:pt x="169" y="526"/>
                    <a:pt x="205" y="526"/>
                    <a:pt x="235" y="511"/>
                  </a:cubicBezTo>
                  <a:cubicBezTo>
                    <a:pt x="265" y="497"/>
                    <a:pt x="270" y="455"/>
                    <a:pt x="252" y="429"/>
                  </a:cubicBezTo>
                  <a:cubicBezTo>
                    <a:pt x="236" y="410"/>
                    <a:pt x="212" y="399"/>
                    <a:pt x="190" y="388"/>
                  </a:cubicBezTo>
                  <a:cubicBezTo>
                    <a:pt x="147" y="369"/>
                    <a:pt x="103" y="353"/>
                    <a:pt x="65" y="325"/>
                  </a:cubicBezTo>
                  <a:cubicBezTo>
                    <a:pt x="39" y="304"/>
                    <a:pt x="19" y="275"/>
                    <a:pt x="11" y="243"/>
                  </a:cubicBezTo>
                  <a:cubicBezTo>
                    <a:pt x="0" y="195"/>
                    <a:pt x="4" y="141"/>
                    <a:pt x="31" y="99"/>
                  </a:cubicBezTo>
                  <a:cubicBezTo>
                    <a:pt x="63" y="51"/>
                    <a:pt x="118" y="21"/>
                    <a:pt x="17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09"/>
            <p:cNvSpPr>
              <a:spLocks/>
            </p:cNvSpPr>
            <p:nvPr/>
          </p:nvSpPr>
          <p:spPr bwMode="auto">
            <a:xfrm>
              <a:off x="6287914" y="7903619"/>
              <a:ext cx="483887" cy="494530"/>
            </a:xfrm>
            <a:custGeom>
              <a:avLst/>
              <a:gdLst>
                <a:gd name="connsiteX0" fmla="*/ 232634 w 483887"/>
                <a:gd name="connsiteY0" fmla="*/ 92326 h 494530"/>
                <a:gd name="connsiteX1" fmla="*/ 150478 w 483887"/>
                <a:gd name="connsiteY1" fmla="*/ 132310 h 494530"/>
                <a:gd name="connsiteX2" fmla="*/ 116051 w 483887"/>
                <a:gd name="connsiteY2" fmla="*/ 226389 h 494530"/>
                <a:gd name="connsiteX3" fmla="*/ 129352 w 483887"/>
                <a:gd name="connsiteY3" fmla="*/ 329091 h 494530"/>
                <a:gd name="connsiteX4" fmla="*/ 188817 w 483887"/>
                <a:gd name="connsiteY4" fmla="*/ 391026 h 494530"/>
                <a:gd name="connsiteX5" fmla="*/ 269408 w 483887"/>
                <a:gd name="connsiteY5" fmla="*/ 400434 h 494530"/>
                <a:gd name="connsiteX6" fmla="*/ 335915 w 483887"/>
                <a:gd name="connsiteY6" fmla="*/ 364371 h 494530"/>
                <a:gd name="connsiteX7" fmla="*/ 364865 w 483887"/>
                <a:gd name="connsiteY7" fmla="*/ 295380 h 494530"/>
                <a:gd name="connsiteX8" fmla="*/ 364083 w 483887"/>
                <a:gd name="connsiteY8" fmla="*/ 194245 h 494530"/>
                <a:gd name="connsiteX9" fmla="*/ 322614 w 483887"/>
                <a:gd name="connsiteY9" fmla="*/ 119766 h 494530"/>
                <a:gd name="connsiteX10" fmla="*/ 232634 w 483887"/>
                <a:gd name="connsiteY10" fmla="*/ 92326 h 494530"/>
                <a:gd name="connsiteX11" fmla="*/ 287661 w 483887"/>
                <a:gd name="connsiteY11" fmla="*/ 2124 h 494530"/>
                <a:gd name="connsiteX12" fmla="*/ 369600 w 483887"/>
                <a:gd name="connsiteY12" fmla="*/ 25831 h 494530"/>
                <a:gd name="connsiteX13" fmla="*/ 466596 w 483887"/>
                <a:gd name="connsiteY13" fmla="*/ 135548 h 494530"/>
                <a:gd name="connsiteX14" fmla="*/ 483805 w 483887"/>
                <a:gd name="connsiteY14" fmla="*/ 248400 h 494530"/>
                <a:gd name="connsiteX15" fmla="*/ 432960 w 483887"/>
                <a:gd name="connsiteY15" fmla="*/ 409058 h 494530"/>
                <a:gd name="connsiteX16" fmla="*/ 294506 w 483887"/>
                <a:gd name="connsiteY16" fmla="*/ 489778 h 494530"/>
                <a:gd name="connsiteX17" fmla="*/ 135714 w 483887"/>
                <a:gd name="connsiteY17" fmla="*/ 476456 h 494530"/>
                <a:gd name="connsiteX18" fmla="*/ 21509 w 483887"/>
                <a:gd name="connsiteY18" fmla="*/ 365171 h 494530"/>
                <a:gd name="connsiteX19" fmla="*/ 3517 w 483887"/>
                <a:gd name="connsiteY19" fmla="*/ 201379 h 494530"/>
                <a:gd name="connsiteX20" fmla="*/ 77829 w 483887"/>
                <a:gd name="connsiteY20" fmla="*/ 56395 h 494530"/>
                <a:gd name="connsiteX21" fmla="*/ 202203 w 483887"/>
                <a:gd name="connsiteY21" fmla="*/ 3104 h 494530"/>
                <a:gd name="connsiteX22" fmla="*/ 287661 w 483887"/>
                <a:gd name="connsiteY22" fmla="*/ 2124 h 49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3887" h="494530">
                  <a:moveTo>
                    <a:pt x="232634" y="92326"/>
                  </a:moveTo>
                  <a:cubicBezTo>
                    <a:pt x="201336" y="94678"/>
                    <a:pt x="170821" y="108006"/>
                    <a:pt x="150478" y="132310"/>
                  </a:cubicBezTo>
                  <a:cubicBezTo>
                    <a:pt x="128570" y="158181"/>
                    <a:pt x="119180" y="192677"/>
                    <a:pt x="116051" y="226389"/>
                  </a:cubicBezTo>
                  <a:cubicBezTo>
                    <a:pt x="113703" y="260884"/>
                    <a:pt x="116051" y="296948"/>
                    <a:pt x="129352" y="329091"/>
                  </a:cubicBezTo>
                  <a:cubicBezTo>
                    <a:pt x="141089" y="356531"/>
                    <a:pt x="162214" y="380051"/>
                    <a:pt x="188817" y="391026"/>
                  </a:cubicBezTo>
                  <a:cubicBezTo>
                    <a:pt x="214637" y="402002"/>
                    <a:pt x="242805" y="404354"/>
                    <a:pt x="269408" y="400434"/>
                  </a:cubicBezTo>
                  <a:cubicBezTo>
                    <a:pt x="295228" y="396514"/>
                    <a:pt x="319484" y="384754"/>
                    <a:pt x="335915" y="364371"/>
                  </a:cubicBezTo>
                  <a:cubicBezTo>
                    <a:pt x="351564" y="344771"/>
                    <a:pt x="360171" y="320467"/>
                    <a:pt x="364865" y="295380"/>
                  </a:cubicBezTo>
                  <a:cubicBezTo>
                    <a:pt x="370342" y="261668"/>
                    <a:pt x="370342" y="227956"/>
                    <a:pt x="364083" y="194245"/>
                  </a:cubicBezTo>
                  <a:cubicBezTo>
                    <a:pt x="357823" y="166021"/>
                    <a:pt x="345304" y="137798"/>
                    <a:pt x="322614" y="119766"/>
                  </a:cubicBezTo>
                  <a:cubicBezTo>
                    <a:pt x="298358" y="97814"/>
                    <a:pt x="264713" y="90758"/>
                    <a:pt x="232634" y="92326"/>
                  </a:cubicBezTo>
                  <a:close/>
                  <a:moveTo>
                    <a:pt x="287661" y="2124"/>
                  </a:moveTo>
                  <a:cubicBezTo>
                    <a:pt x="316017" y="5455"/>
                    <a:pt x="343786" y="12900"/>
                    <a:pt x="369600" y="25831"/>
                  </a:cubicBezTo>
                  <a:cubicBezTo>
                    <a:pt x="414187" y="47774"/>
                    <a:pt x="449387" y="88526"/>
                    <a:pt x="466596" y="135548"/>
                  </a:cubicBezTo>
                  <a:cubicBezTo>
                    <a:pt x="479894" y="171598"/>
                    <a:pt x="484587" y="209999"/>
                    <a:pt x="483805" y="248400"/>
                  </a:cubicBezTo>
                  <a:cubicBezTo>
                    <a:pt x="483805" y="304826"/>
                    <a:pt x="468943" y="363604"/>
                    <a:pt x="432960" y="409058"/>
                  </a:cubicBezTo>
                  <a:cubicBezTo>
                    <a:pt x="399324" y="452945"/>
                    <a:pt x="348480" y="481158"/>
                    <a:pt x="294506" y="489778"/>
                  </a:cubicBezTo>
                  <a:cubicBezTo>
                    <a:pt x="241314" y="498399"/>
                    <a:pt x="185776" y="496048"/>
                    <a:pt x="135714" y="476456"/>
                  </a:cubicBezTo>
                  <a:cubicBezTo>
                    <a:pt x="84869" y="456863"/>
                    <a:pt x="42629" y="415327"/>
                    <a:pt x="21509" y="365171"/>
                  </a:cubicBezTo>
                  <a:cubicBezTo>
                    <a:pt x="-1176" y="314231"/>
                    <a:pt x="-3523" y="256237"/>
                    <a:pt x="3517" y="201379"/>
                  </a:cubicBezTo>
                  <a:cubicBezTo>
                    <a:pt x="10557" y="146520"/>
                    <a:pt x="35589" y="93229"/>
                    <a:pt x="77829" y="56395"/>
                  </a:cubicBezTo>
                  <a:cubicBezTo>
                    <a:pt x="112247" y="25831"/>
                    <a:pt x="156834" y="8589"/>
                    <a:pt x="202203" y="3104"/>
                  </a:cubicBezTo>
                  <a:cubicBezTo>
                    <a:pt x="230363" y="-423"/>
                    <a:pt x="259306" y="-1207"/>
                    <a:pt x="287661" y="2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5"/>
            <p:cNvSpPr>
              <a:spLocks/>
            </p:cNvSpPr>
            <p:nvPr/>
          </p:nvSpPr>
          <p:spPr bwMode="auto">
            <a:xfrm>
              <a:off x="5110475" y="7901987"/>
              <a:ext cx="273858" cy="485130"/>
            </a:xfrm>
            <a:custGeom>
              <a:avLst/>
              <a:gdLst>
                <a:gd name="T0" fmla="*/ 216 w 350"/>
                <a:gd name="T1" fmla="*/ 26 h 619"/>
                <a:gd name="T2" fmla="*/ 350 w 350"/>
                <a:gd name="T3" fmla="*/ 15 h 619"/>
                <a:gd name="T4" fmla="*/ 350 w 350"/>
                <a:gd name="T5" fmla="*/ 159 h 619"/>
                <a:gd name="T6" fmla="*/ 253 w 350"/>
                <a:gd name="T7" fmla="*/ 136 h 619"/>
                <a:gd name="T8" fmla="*/ 163 w 350"/>
                <a:gd name="T9" fmla="*/ 208 h 619"/>
                <a:gd name="T10" fmla="*/ 142 w 350"/>
                <a:gd name="T11" fmla="*/ 331 h 619"/>
                <a:gd name="T12" fmla="*/ 142 w 350"/>
                <a:gd name="T13" fmla="*/ 619 h 619"/>
                <a:gd name="T14" fmla="*/ 0 w 350"/>
                <a:gd name="T15" fmla="*/ 619 h 619"/>
                <a:gd name="T16" fmla="*/ 0 w 350"/>
                <a:gd name="T17" fmla="*/ 17 h 619"/>
                <a:gd name="T18" fmla="*/ 142 w 350"/>
                <a:gd name="T19" fmla="*/ 17 h 619"/>
                <a:gd name="T20" fmla="*/ 142 w 350"/>
                <a:gd name="T21" fmla="*/ 121 h 619"/>
                <a:gd name="T22" fmla="*/ 216 w 350"/>
                <a:gd name="T23" fmla="*/ 2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0" h="619">
                  <a:moveTo>
                    <a:pt x="216" y="26"/>
                  </a:moveTo>
                  <a:cubicBezTo>
                    <a:pt x="256" y="2"/>
                    <a:pt x="307" y="0"/>
                    <a:pt x="350" y="15"/>
                  </a:cubicBezTo>
                  <a:cubicBezTo>
                    <a:pt x="350" y="63"/>
                    <a:pt x="350" y="111"/>
                    <a:pt x="350" y="159"/>
                  </a:cubicBezTo>
                  <a:cubicBezTo>
                    <a:pt x="322" y="141"/>
                    <a:pt x="286" y="133"/>
                    <a:pt x="253" y="136"/>
                  </a:cubicBezTo>
                  <a:cubicBezTo>
                    <a:pt x="212" y="141"/>
                    <a:pt x="179" y="172"/>
                    <a:pt x="163" y="208"/>
                  </a:cubicBezTo>
                  <a:cubicBezTo>
                    <a:pt x="144" y="246"/>
                    <a:pt x="141" y="289"/>
                    <a:pt x="142" y="331"/>
                  </a:cubicBezTo>
                  <a:cubicBezTo>
                    <a:pt x="142" y="427"/>
                    <a:pt x="142" y="523"/>
                    <a:pt x="142" y="619"/>
                  </a:cubicBezTo>
                  <a:cubicBezTo>
                    <a:pt x="95" y="619"/>
                    <a:pt x="47" y="619"/>
                    <a:pt x="0" y="619"/>
                  </a:cubicBezTo>
                  <a:cubicBezTo>
                    <a:pt x="0" y="418"/>
                    <a:pt x="0" y="218"/>
                    <a:pt x="0" y="17"/>
                  </a:cubicBezTo>
                  <a:cubicBezTo>
                    <a:pt x="47" y="17"/>
                    <a:pt x="95" y="17"/>
                    <a:pt x="142" y="17"/>
                  </a:cubicBezTo>
                  <a:cubicBezTo>
                    <a:pt x="142" y="52"/>
                    <a:pt x="142" y="86"/>
                    <a:pt x="142" y="121"/>
                  </a:cubicBezTo>
                  <a:cubicBezTo>
                    <a:pt x="157" y="83"/>
                    <a:pt x="180" y="47"/>
                    <a:pt x="21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6"/>
            <p:cNvSpPr>
              <a:spLocks/>
            </p:cNvSpPr>
            <p:nvPr/>
          </p:nvSpPr>
          <p:spPr bwMode="auto">
            <a:xfrm>
              <a:off x="4471031" y="7914571"/>
              <a:ext cx="111928" cy="472546"/>
            </a:xfrm>
            <a:custGeom>
              <a:avLst/>
              <a:gdLst>
                <a:gd name="T0" fmla="*/ 0 w 143"/>
                <a:gd name="T1" fmla="*/ 1 h 603"/>
                <a:gd name="T2" fmla="*/ 143 w 143"/>
                <a:gd name="T3" fmla="*/ 1 h 603"/>
                <a:gd name="T4" fmla="*/ 143 w 143"/>
                <a:gd name="T5" fmla="*/ 603 h 603"/>
                <a:gd name="T6" fmla="*/ 0 w 143"/>
                <a:gd name="T7" fmla="*/ 603 h 603"/>
                <a:gd name="T8" fmla="*/ 0 w 143"/>
                <a:gd name="T9" fmla="*/ 1 h 603"/>
              </a:gdLst>
              <a:ahLst/>
              <a:cxnLst>
                <a:cxn ang="0">
                  <a:pos x="T0" y="T1"/>
                </a:cxn>
                <a:cxn ang="0">
                  <a:pos x="T2" y="T3"/>
                </a:cxn>
                <a:cxn ang="0">
                  <a:pos x="T4" y="T5"/>
                </a:cxn>
                <a:cxn ang="0">
                  <a:pos x="T6" y="T7"/>
                </a:cxn>
                <a:cxn ang="0">
                  <a:pos x="T8" y="T9"/>
                </a:cxn>
              </a:cxnLst>
              <a:rect l="0" t="0" r="r" b="b"/>
              <a:pathLst>
                <a:path w="143" h="603">
                  <a:moveTo>
                    <a:pt x="0" y="1"/>
                  </a:moveTo>
                  <a:cubicBezTo>
                    <a:pt x="48" y="1"/>
                    <a:pt x="95" y="0"/>
                    <a:pt x="143" y="1"/>
                  </a:cubicBezTo>
                  <a:cubicBezTo>
                    <a:pt x="143" y="202"/>
                    <a:pt x="143" y="402"/>
                    <a:pt x="143" y="603"/>
                  </a:cubicBezTo>
                  <a:cubicBezTo>
                    <a:pt x="95" y="603"/>
                    <a:pt x="48" y="603"/>
                    <a:pt x="0" y="603"/>
                  </a:cubicBezTo>
                  <a:cubicBezTo>
                    <a:pt x="0" y="402"/>
                    <a:pt x="0" y="20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0"/>
            <p:cNvSpPr>
              <a:spLocks/>
            </p:cNvSpPr>
            <p:nvPr/>
          </p:nvSpPr>
          <p:spPr bwMode="auto">
            <a:xfrm>
              <a:off x="2231154" y="8084780"/>
              <a:ext cx="521225" cy="521887"/>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222" y="0"/>
                    <a:pt x="444" y="0"/>
                    <a:pt x="666" y="0"/>
                  </a:cubicBezTo>
                  <a:cubicBezTo>
                    <a:pt x="666" y="222"/>
                    <a:pt x="666" y="444"/>
                    <a:pt x="666" y="666"/>
                  </a:cubicBezTo>
                  <a:cubicBezTo>
                    <a:pt x="0" y="666"/>
                    <a:pt x="0" y="666"/>
                    <a:pt x="0" y="666"/>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1"/>
            <p:cNvSpPr>
              <a:spLocks/>
            </p:cNvSpPr>
            <p:nvPr/>
          </p:nvSpPr>
          <p:spPr bwMode="auto">
            <a:xfrm>
              <a:off x="2805362" y="8084780"/>
              <a:ext cx="521225" cy="521887"/>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222" y="0"/>
                    <a:pt x="444" y="0"/>
                    <a:pt x="666" y="0"/>
                  </a:cubicBezTo>
                  <a:cubicBezTo>
                    <a:pt x="666" y="222"/>
                    <a:pt x="666" y="444"/>
                    <a:pt x="666" y="666"/>
                  </a:cubicBezTo>
                  <a:cubicBezTo>
                    <a:pt x="0" y="666"/>
                    <a:pt x="0" y="666"/>
                    <a:pt x="0" y="666"/>
                  </a:cubicBezTo>
                  <a:cubicBezTo>
                    <a:pt x="0" y="444"/>
                    <a:pt x="0" y="2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845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withEffect">
                                  <p:stCondLst>
                                    <p:cond delay="0"/>
                                  </p:stCondLst>
                                  <p:childTnLst>
                                    <p:animMotion origin="layout" path="M 4.79167E-6 7.40741E-7 L -0.075 0.00231 " pathEditMode="relative" rAng="0" ptsTypes="AA">
                                      <p:cBhvr>
                                        <p:cTn id="6" dur="5000" fill="hold"/>
                                        <p:tgtEl>
                                          <p:spTgt spid="5"/>
                                        </p:tgtEl>
                                        <p:attrNameLst>
                                          <p:attrName>ppt_x</p:attrName>
                                          <p:attrName>ppt_y</p:attrName>
                                        </p:attrNameLst>
                                      </p:cBhvr>
                                      <p:rCtr x="-3750" y="116"/>
                                    </p:animMotion>
                                  </p:childTnLst>
                                </p:cTn>
                              </p:par>
                              <p:par>
                                <p:cTn id="7" presetID="10" presetClass="exit" presetSubtype="0" fill="hold" nodeType="withEffect">
                                  <p:stCondLst>
                                    <p:cond delay="3300"/>
                                  </p:stCondLst>
                                  <p:childTnLst>
                                    <p:animEffect transition="out" filter="fade">
                                      <p:cBhvr>
                                        <p:cTn id="8" dur="1700"/>
                                        <p:tgtEl>
                                          <p:spTgt spid="5"/>
                                        </p:tgtEl>
                                      </p:cBhvr>
                                    </p:animEffect>
                                    <p:set>
                                      <p:cBhvr>
                                        <p:cTn id="9" dur="1" fill="hold">
                                          <p:stCondLst>
                                            <p:cond delay="1699"/>
                                          </p:stCondLst>
                                        </p:cTn>
                                        <p:tgtEl>
                                          <p:spTgt spid="5"/>
                                        </p:tgtEl>
                                        <p:attrNameLst>
                                          <p:attrName>style.visibility</p:attrName>
                                        </p:attrNameLst>
                                      </p:cBhvr>
                                      <p:to>
                                        <p:strVal val="hidden"/>
                                      </p:to>
                                    </p:set>
                                  </p:childTnLst>
                                </p:cTn>
                              </p:par>
                              <p:par>
                                <p:cTn id="10" presetID="42" presetClass="path" presetSubtype="0" decel="100000" fill="hold" nodeType="withEffect">
                                  <p:stCondLst>
                                    <p:cond delay="0"/>
                                  </p:stCondLst>
                                  <p:childTnLst>
                                    <p:animMotion origin="layout" path="M -1.45833E-6 -7.40741E-7 L -0.12917 0.00093 " pathEditMode="relative" rAng="0" ptsTypes="AA">
                                      <p:cBhvr>
                                        <p:cTn id="11" dur="5000" fill="hold"/>
                                        <p:tgtEl>
                                          <p:spTgt spid="4"/>
                                        </p:tgtEl>
                                        <p:attrNameLst>
                                          <p:attrName>ppt_x</p:attrName>
                                          <p:attrName>ppt_y</p:attrName>
                                        </p:attrNameLst>
                                      </p:cBhvr>
                                      <p:rCtr x="-6458" y="46"/>
                                    </p:animMotion>
                                  </p:childTnLst>
                                </p:cTn>
                              </p:par>
                              <p:par>
                                <p:cTn id="12" presetID="42" presetClass="path" presetSubtype="0" decel="100000" fill="hold" nodeType="withEffect">
                                  <p:stCondLst>
                                    <p:cond delay="0"/>
                                  </p:stCondLst>
                                  <p:childTnLst>
                                    <p:animMotion origin="layout" path="M -1.25E-6 1.48148E-6 L -0.03333 0.00162 " pathEditMode="relative" rAng="0" ptsTypes="AA">
                                      <p:cBhvr>
                                        <p:cTn id="13" dur="5000" fill="hold"/>
                                        <p:tgtEl>
                                          <p:spTgt spid="6"/>
                                        </p:tgtEl>
                                        <p:attrNameLst>
                                          <p:attrName>ppt_x</p:attrName>
                                          <p:attrName>ppt_y</p:attrName>
                                        </p:attrNameLst>
                                      </p:cBhvr>
                                      <p:rCtr x="-1667" y="69"/>
                                    </p:animMotion>
                                  </p:childTnLst>
                                </p:cTn>
                              </p:par>
                              <p:par>
                                <p:cTn id="14" presetID="2" presetClass="entr" presetSubtype="8" decel="100000" fill="hold" nodeType="withEffect">
                                  <p:stCondLst>
                                    <p:cond delay="11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0-#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11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1+#ppt_w/2"/>
                                          </p:val>
                                        </p:tav>
                                        <p:tav tm="100000">
                                          <p:val>
                                            <p:strVal val="#ppt_x"/>
                                          </p:val>
                                        </p:tav>
                                      </p:tavLst>
                                    </p:anim>
                                    <p:anim calcmode="lin" valueType="num">
                                      <p:cBhvr additive="base">
                                        <p:cTn id="21" dur="1000" fill="hold"/>
                                        <p:tgtEl>
                                          <p:spTgt spid="2"/>
                                        </p:tgtEl>
                                        <p:attrNameLst>
                                          <p:attrName>ppt_y</p:attrName>
                                        </p:attrNameLst>
                                      </p:cBhvr>
                                      <p:tavLst>
                                        <p:tav tm="0">
                                          <p:val>
                                            <p:strVal val="#ppt_y"/>
                                          </p:val>
                                        </p:tav>
                                        <p:tav tm="100000">
                                          <p:val>
                                            <p:strVal val="#ppt_y"/>
                                          </p:val>
                                        </p:tav>
                                      </p:tavLst>
                                    </p:anim>
                                  </p:childTnLst>
                                </p:cTn>
                              </p:par>
                              <p:par>
                                <p:cTn id="22" presetID="42" presetClass="path" presetSubtype="0" decel="100000" fill="hold" nodeType="withEffect">
                                  <p:stCondLst>
                                    <p:cond delay="1100"/>
                                  </p:stCondLst>
                                  <p:childTnLst>
                                    <p:animMotion origin="layout" path="M -4.79167E-6 3.7037E-6 L 0.22344 -0.86343 " pathEditMode="relative" rAng="0" ptsTypes="AA">
                                      <p:cBhvr>
                                        <p:cTn id="23" dur="1000" fill="hold"/>
                                        <p:tgtEl>
                                          <p:spTgt spid="10"/>
                                        </p:tgtEl>
                                        <p:attrNameLst>
                                          <p:attrName>ppt_x</p:attrName>
                                          <p:attrName>ppt_y</p:attrName>
                                        </p:attrNameLst>
                                      </p:cBhvr>
                                      <p:rCtr x="11172" y="-43171"/>
                                    </p:animMotion>
                                  </p:childTnLst>
                                </p:cTn>
                              </p:par>
                              <p:par>
                                <p:cTn id="24" presetID="42" presetClass="path" presetSubtype="0" decel="100000" fill="hold" nodeType="withEffect">
                                  <p:stCondLst>
                                    <p:cond delay="1100"/>
                                  </p:stCondLst>
                                  <p:childTnLst>
                                    <p:animMotion origin="layout" path="M 1.45833E-6 2.96296E-6 L -0.22409 0.85463 " pathEditMode="relative" rAng="0" ptsTypes="AA">
                                      <p:cBhvr>
                                        <p:cTn id="25" dur="1000" fill="hold"/>
                                        <p:tgtEl>
                                          <p:spTgt spid="9"/>
                                        </p:tgtEl>
                                        <p:attrNameLst>
                                          <p:attrName>ppt_x</p:attrName>
                                          <p:attrName>ppt_y</p:attrName>
                                        </p:attrNameLst>
                                      </p:cBhvr>
                                      <p:rCtr x="-11211" y="42731"/>
                                    </p:animMotion>
                                  </p:childTnLst>
                                </p:cTn>
                              </p:par>
                              <p:par>
                                <p:cTn id="26" presetID="2" presetClass="entr" presetSubtype="8" decel="100000" fill="hold" nodeType="withEffect">
                                  <p:stCondLst>
                                    <p:cond delay="13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0-#ppt_w/2"/>
                                          </p:val>
                                        </p:tav>
                                        <p:tav tm="100000">
                                          <p:val>
                                            <p:strVal val="#ppt_x"/>
                                          </p:val>
                                        </p:tav>
                                      </p:tavLst>
                                    </p:anim>
                                    <p:anim calcmode="lin" valueType="num">
                                      <p:cBhvr additive="base">
                                        <p:cTn id="29" dur="1000" fill="hold"/>
                                        <p:tgtEl>
                                          <p:spTgt spid="15"/>
                                        </p:tgtEl>
                                        <p:attrNameLst>
                                          <p:attrName>ppt_y</p:attrName>
                                        </p:attrNameLst>
                                      </p:cBhvr>
                                      <p:tavLst>
                                        <p:tav tm="0">
                                          <p:val>
                                            <p:strVal val="#ppt_y"/>
                                          </p:val>
                                        </p:tav>
                                        <p:tav tm="100000">
                                          <p:val>
                                            <p:strVal val="#ppt_y"/>
                                          </p:val>
                                        </p:tav>
                                      </p:tavLst>
                                    </p:anim>
                                  </p:childTnLst>
                                </p:cTn>
                              </p:par>
                              <p:par>
                                <p:cTn id="30" presetID="42" presetClass="entr" presetSubtype="0" fill="hold" grpId="0" nodeType="withEffect">
                                  <p:stCondLst>
                                    <p:cond delay="15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fondeur">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TotalTime>
  <Words>1301</Words>
  <Application>Microsoft Office PowerPoint</Application>
  <PresentationFormat>Grand écran</PresentationFormat>
  <Paragraphs>302</Paragraphs>
  <Slides>16</Slides>
  <Notes>12</Notes>
  <HiddenSlides>0</HiddenSlides>
  <MMClips>0</MMClips>
  <ScaleCrop>false</ScaleCrop>
  <HeadingPairs>
    <vt:vector size="6" baseType="variant">
      <vt:variant>
        <vt:lpstr>Polices utilisées</vt:lpstr>
      </vt:variant>
      <vt:variant>
        <vt:i4>12</vt:i4>
      </vt:variant>
      <vt:variant>
        <vt:lpstr>Thème</vt:lpstr>
      </vt:variant>
      <vt:variant>
        <vt:i4>4</vt:i4>
      </vt:variant>
      <vt:variant>
        <vt:lpstr>Titres des diapositives</vt:lpstr>
      </vt:variant>
      <vt:variant>
        <vt:i4>16</vt:i4>
      </vt:variant>
    </vt:vector>
  </HeadingPairs>
  <TitlesOfParts>
    <vt:vector size="32" baseType="lpstr">
      <vt:lpstr>Gulim</vt:lpstr>
      <vt:lpstr>Arial</vt:lpstr>
      <vt:lpstr>Calibri</vt:lpstr>
      <vt:lpstr>Calibri Light</vt:lpstr>
      <vt:lpstr>Cooper Black</vt:lpstr>
      <vt:lpstr>Corbel</vt:lpstr>
      <vt:lpstr>Franklin Gothic Demi</vt:lpstr>
      <vt:lpstr>Segoe UI</vt:lpstr>
      <vt:lpstr>Segoe UI Light</vt:lpstr>
      <vt:lpstr>Segoe UI Semibold</vt:lpstr>
      <vt:lpstr>Segoe UI Semilight</vt:lpstr>
      <vt:lpstr>Times New Roman</vt:lpstr>
      <vt:lpstr>Thème Office</vt:lpstr>
      <vt:lpstr>Profondeur</vt:lpstr>
      <vt:lpstr>1_Thème Office</vt:lpstr>
      <vt:lpstr>2_Thème Office</vt:lpstr>
      <vt:lpstr>Présentation PowerPoint</vt:lpstr>
      <vt:lpstr>Présentation PowerPoint</vt:lpstr>
      <vt:lpstr>Le buzzword : AI</vt:lpstr>
      <vt:lpstr>Présentation PowerPoint</vt:lpstr>
      <vt:lpstr>La pression économique : La vie des entreprises est alimentée par le numérique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Paul Perrin</dc:creator>
  <cp:lastModifiedBy>Mathieu Coulaud (CELA)</cp:lastModifiedBy>
  <cp:revision>61</cp:revision>
  <dcterms:created xsi:type="dcterms:W3CDTF">2017-05-31T11:05:31Z</dcterms:created>
  <dcterms:modified xsi:type="dcterms:W3CDTF">2018-06-06T13:54:00Z</dcterms:modified>
</cp:coreProperties>
</file>